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  <p:sldMasterId id="2147484049" r:id="rId2"/>
  </p:sldMasterIdLst>
  <p:notesMasterIdLst>
    <p:notesMasterId r:id="rId13"/>
  </p:notesMasterIdLst>
  <p:sldIdLst>
    <p:sldId id="258" r:id="rId3"/>
    <p:sldId id="281" r:id="rId4"/>
    <p:sldId id="256" r:id="rId5"/>
    <p:sldId id="449" r:id="rId6"/>
    <p:sldId id="450" r:id="rId7"/>
    <p:sldId id="452" r:id="rId8"/>
    <p:sldId id="286" r:id="rId9"/>
    <p:sldId id="270" r:id="rId10"/>
    <p:sldId id="278" r:id="rId11"/>
    <p:sldId id="448" r:id="rId12"/>
  </p:sldIdLst>
  <p:sldSz cx="24387175" cy="13716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41C7A0-0B27-448B-B6CC-AA1F20767D41}">
          <p14:sldIdLst>
            <p14:sldId id="258"/>
            <p14:sldId id="281"/>
            <p14:sldId id="256"/>
            <p14:sldId id="449"/>
            <p14:sldId id="450"/>
            <p14:sldId id="452"/>
            <p14:sldId id="286"/>
            <p14:sldId id="270"/>
            <p14:sldId id="278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34" y="16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04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FF8A35A-8F54-47DC-B0F8-64B393427E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7E4392C-2B4B-48D6-93AB-A6BA1F0F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4392C-2B4B-48D6-93AB-A6BA1F0F6B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4392C-2B4B-48D6-93AB-A6BA1F0F6B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4392C-2B4B-48D6-93AB-A6BA1F0F6B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4392C-2B4B-48D6-93AB-A6BA1F0F6B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88BA1-1812-142D-6060-551A0E91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9FC05-803C-3A54-33C5-7661089BC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F589E-148F-FC41-B3F8-723BE23B8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34217-779C-B1FA-FCBC-4A2E8B934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4392C-2B4B-48D6-93AB-A6BA1F0F6B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1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786AA-372C-48E4-FFAF-F0A7D8CE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42FC0-6F41-79A7-E61B-6E0732E60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C689B-C809-27D5-C723-5C478D24E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3A2A0-AA9D-4259-5507-4820857D6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4392C-2B4B-48D6-93AB-A6BA1F0F6B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5D787-2BEE-E4DF-E66E-8F0ACEB0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C6A84-835B-8819-5B31-AF0A5E504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28AF4B-E692-A82F-B8EC-016BD1E19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0D7E1-6CC7-8971-4AF8-4E1CE8A8B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4392C-2B4B-48D6-93AB-A6BA1F0F6B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7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only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553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days until the November General Election…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67E4392C-2B4B-48D6-93AB-A6BA1F0F6B80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24916">
                <a:defRPr/>
              </a:pPr>
              <a:t>7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6765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4392C-2B4B-48D6-93AB-A6BA1F0F6B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31229" defTabSz="924916">
              <a:lnSpc>
                <a:spcPct val="90000"/>
              </a:lnSpc>
              <a:spcAft>
                <a:spcPts val="607"/>
              </a:spcAft>
              <a:buFont typeface="Arial" panose="020B0604020202020204" pitchFamily="34" charset="0"/>
              <a:buChar char="•"/>
            </a:pPr>
            <a:r>
              <a:rPr lang="en-US" dirty="0"/>
              <a:t>Next Meeting (Tentative): Thursday, September 5,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4392C-2B4B-48D6-93AB-A6BA1F0F6B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0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54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6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4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3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70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80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2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9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5AB83-92EB-4B7C-A04A-78F3CF2218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729E3-2E82-4CFB-8E7C-60B0DB8F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6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lection@placer.c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7381" y="1703832"/>
            <a:ext cx="13869988" cy="3581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Voting Accessibility Advisory Committee (VAAC)</a:t>
            </a:r>
            <a:endParaRPr lang="en-US" dirty="0">
              <a:cs typeface="Calibri Light" panose="020F0302020204030204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527381" y="5257800"/>
            <a:ext cx="14325600" cy="0"/>
          </a:xfrm>
          <a:prstGeom prst="line">
            <a:avLst/>
          </a:prstGeom>
          <a:ln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71075" y="6457278"/>
            <a:ext cx="13182600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spc="300" dirty="0">
                <a:solidFill>
                  <a:srgbClr val="007549"/>
                </a:solidFill>
              </a:rPr>
              <a:t>A forum for representatives of the disability and senior communities to have open discussions about any challenges they face </a:t>
            </a:r>
          </a:p>
          <a:p>
            <a:pPr algn="ctr"/>
            <a:r>
              <a:rPr lang="en-US" sz="6000" spc="300" dirty="0">
                <a:solidFill>
                  <a:srgbClr val="007549"/>
                </a:solidFill>
              </a:rPr>
              <a:t>while voting.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8D25F-874B-C612-0F18-CA2C87A7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690" y="-1"/>
            <a:ext cx="911896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47" y="0"/>
            <a:ext cx="24456693" cy="13716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7961" y="-4922681"/>
            <a:ext cx="13719838" cy="2355753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47" y="-1728"/>
            <a:ext cx="7217297" cy="137177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2330830" y="2050526"/>
            <a:ext cx="9935066" cy="9978079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19564"/>
            <a:ext cx="24446646" cy="888651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885792" y="-5745776"/>
            <a:ext cx="12815070" cy="24306639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50808-CF0D-04E3-330F-42CF1811F058}"/>
              </a:ext>
            </a:extLst>
          </p:cNvPr>
          <p:cNvSpPr txBox="1"/>
          <p:nvPr/>
        </p:nvSpPr>
        <p:spPr>
          <a:xfrm>
            <a:off x="4907703" y="5527349"/>
            <a:ext cx="14571767" cy="1512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8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9721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799" y="1371600"/>
            <a:ext cx="13869988" cy="3581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Accessibility Advisory Committee (LAAC)</a:t>
            </a:r>
            <a:endParaRPr lang="en-US">
              <a:cs typeface="Calibri Light" panose="020F0302020204030204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755187" y="5257800"/>
            <a:ext cx="14325600" cy="0"/>
          </a:xfrm>
          <a:prstGeom prst="line">
            <a:avLst/>
          </a:prstGeom>
          <a:ln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96091" y="6336210"/>
            <a:ext cx="13262822" cy="10733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spc="300">
                <a:solidFill>
                  <a:srgbClr val="007549"/>
                </a:solidFill>
              </a:rPr>
              <a:t>A forum where representatives of voters with diverse language needs have the opportunity to discuss and </a:t>
            </a:r>
            <a:r>
              <a:rPr lang="en-US" sz="6000">
                <a:solidFill>
                  <a:srgbClr val="007549"/>
                </a:solidFill>
                <a:latin typeface="inherit"/>
              </a:rPr>
              <a:t>provide input on language accessibility issues.</a:t>
            </a:r>
            <a:endParaRPr lang="en-US"/>
          </a:p>
          <a:p>
            <a:endParaRPr lang="en-US" sz="6000" spc="300">
              <a:solidFill>
                <a:srgbClr val="00754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E0BF6-166D-9718-53F5-F8282B0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935126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5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1078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42" y="2819638"/>
            <a:ext cx="13716000" cy="807672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44" y="2839912"/>
            <a:ext cx="13715998" cy="80767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36372" y="7175644"/>
            <a:ext cx="5003958" cy="8076734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1003604" y="1939436"/>
            <a:ext cx="7801729" cy="8357916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60" y="2799360"/>
            <a:ext cx="13716006" cy="807672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60" y="5423573"/>
            <a:ext cx="6403566" cy="13896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9484" y="1611038"/>
            <a:ext cx="15398798" cy="15925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714500" lvl="1" indent="-685800" algn="l" defTabSz="914400">
              <a:buFont typeface="Arial" panose="020B0604020202020204" pitchFamily="34" charset="0"/>
              <a:buChar char="•"/>
            </a:pPr>
            <a:r>
              <a:rPr lang="en-US" sz="5400" dirty="0"/>
              <a:t>Elections Staff/Attendee Introductions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5E03D0-3FE7-BA66-3408-3EAE7ABC20FB}"/>
              </a:ext>
            </a:extLst>
          </p:cNvPr>
          <p:cNvSpPr txBox="1">
            <a:spLocks/>
          </p:cNvSpPr>
          <p:nvPr/>
        </p:nvSpPr>
        <p:spPr>
          <a:xfrm>
            <a:off x="8529484" y="3436342"/>
            <a:ext cx="15398798" cy="159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0" lvl="1" indent="-685800" algn="l" defTabSz="914400">
              <a:buFont typeface="Arial" panose="020B0604020202020204" pitchFamily="34" charset="0"/>
              <a:buChar char="•"/>
            </a:pPr>
            <a:r>
              <a:rPr lang="en-US" sz="5400" dirty="0"/>
              <a:t>Placer Election Administration Plan Update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55CE81-5BAF-59EA-2A94-A6B337958B32}"/>
              </a:ext>
            </a:extLst>
          </p:cNvPr>
          <p:cNvSpPr txBox="1">
            <a:spLocks/>
          </p:cNvSpPr>
          <p:nvPr/>
        </p:nvSpPr>
        <p:spPr>
          <a:xfrm>
            <a:off x="8589120" y="8899897"/>
            <a:ext cx="15398798" cy="159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0" lvl="1" indent="-685800" algn="l" defTabSz="914400">
              <a:buFont typeface="Arial" panose="020B0604020202020204" pitchFamily="34" charset="0"/>
              <a:buChar char="•"/>
            </a:pPr>
            <a:r>
              <a:rPr lang="en-US" sz="5400" dirty="0"/>
              <a:t>Questions &amp; Answers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344B2-CBF2-F6F9-EF0F-C9246D1AEDCA}"/>
              </a:ext>
            </a:extLst>
          </p:cNvPr>
          <p:cNvSpPr txBox="1">
            <a:spLocks/>
          </p:cNvSpPr>
          <p:nvPr/>
        </p:nvSpPr>
        <p:spPr>
          <a:xfrm>
            <a:off x="8602372" y="10728914"/>
            <a:ext cx="15398798" cy="159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0" lvl="1" indent="-685800" algn="l" defTabSz="914400">
              <a:buFont typeface="Arial" panose="020B0604020202020204" pitchFamily="34" charset="0"/>
              <a:buChar char="•"/>
            </a:pPr>
            <a:r>
              <a:rPr lang="en-US" sz="5400" dirty="0"/>
              <a:t>Future Agenda Items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7D8654-F603-BCA9-0327-BB3E0DC6B488}"/>
              </a:ext>
            </a:extLst>
          </p:cNvPr>
          <p:cNvSpPr txBox="1">
            <a:spLocks/>
          </p:cNvSpPr>
          <p:nvPr/>
        </p:nvSpPr>
        <p:spPr>
          <a:xfrm>
            <a:off x="8529484" y="5273117"/>
            <a:ext cx="15398798" cy="159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0" lvl="1" indent="-685800" algn="l" defTabSz="914400">
              <a:buFont typeface="Arial" panose="020B0604020202020204" pitchFamily="34" charset="0"/>
              <a:buChar char="•"/>
            </a:pPr>
            <a:r>
              <a:rPr lang="en-US" sz="5400" dirty="0"/>
              <a:t>Poll Observer Feedback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6FB458-6DBB-6D57-91DA-BFC6F4739F2B}"/>
              </a:ext>
            </a:extLst>
          </p:cNvPr>
          <p:cNvSpPr txBox="1">
            <a:spLocks/>
          </p:cNvSpPr>
          <p:nvPr/>
        </p:nvSpPr>
        <p:spPr>
          <a:xfrm>
            <a:off x="8569243" y="7074607"/>
            <a:ext cx="15398798" cy="159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0" lvl="1" indent="-685800" algn="l" defTabSz="914400">
              <a:buFont typeface="Arial" panose="020B0604020202020204" pitchFamily="34" charset="0"/>
              <a:buChar char="•"/>
            </a:pPr>
            <a:r>
              <a:rPr lang="en-US" sz="5400" dirty="0"/>
              <a:t>Examining ASL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98867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1E76B14-F096-2518-C3C1-1E97B5A1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FCA50A3-3785-BFFA-A2B3-09EBC847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2A45A9-1E6B-64B6-29AA-E734C385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1078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47C0CD-7FF8-B6BC-1986-A92153487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42" y="2819638"/>
            <a:ext cx="13716000" cy="807672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F59C19-7782-BFAB-47B0-84F81AFAD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44" y="2839912"/>
            <a:ext cx="13715998" cy="80767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3F0E38-86D5-C706-6C37-E502BDF0F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36372" y="7175644"/>
            <a:ext cx="5003958" cy="8076734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F6CC0A9-0229-06F7-D1B2-6C28B646F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1003604" y="1939436"/>
            <a:ext cx="7801729" cy="8357916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3F0D4-B464-C0F9-F9DF-3108FE63C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60" y="2799360"/>
            <a:ext cx="13716006" cy="807672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30932-0DC0-AF96-A6A6-9136EC440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560" y="6563255"/>
            <a:ext cx="6403566" cy="13896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Election Administration Plan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6739B6E-72E3-972E-13B7-9413BA846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8821" y="11673694"/>
            <a:ext cx="18290381" cy="331152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Respond in the chat to have Placer email a draft when available.</a:t>
            </a:r>
          </a:p>
          <a:p>
            <a:pPr algn="l"/>
            <a:r>
              <a:rPr lang="en-US" sz="4000" dirty="0"/>
              <a:t>Alternately, send an email request to </a:t>
            </a:r>
            <a:r>
              <a:rPr lang="en-US" sz="4000" dirty="0">
                <a:hlinkClick r:id="rId3"/>
              </a:rPr>
              <a:t>election@placer.ca.gov</a:t>
            </a:r>
            <a:endParaRPr lang="en-US" sz="4000" dirty="0"/>
          </a:p>
          <a:p>
            <a:pPr algn="l"/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89E8DD-F1C8-41B5-4CB2-DD1289723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224" y="1948945"/>
            <a:ext cx="7125317" cy="9228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0715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D49405-3B81-4D06-BAC2-49C5D640A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76AF76-91E4-08BF-5768-320704FA8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76B77FC-69EE-FE2B-4844-91EF3A773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1078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D983A4-3FD0-8336-2308-5A2CDCD79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42" y="2819638"/>
            <a:ext cx="13716000" cy="807672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B4233E-7ACB-748C-CDFC-21FBB331A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44" y="2839912"/>
            <a:ext cx="13715998" cy="80767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6B9F1-1664-506B-0D0B-9DD54D467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36372" y="7175644"/>
            <a:ext cx="5003958" cy="8076734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CDB3CAE-BCAC-D7B9-DCA7-340463F2F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1003604" y="1939436"/>
            <a:ext cx="7801729" cy="8357916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7C805A-D3DE-D5B7-B317-912DE76E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60" y="2799360"/>
            <a:ext cx="13716006" cy="807672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6D5E3-8DD5-6CF4-2862-39413D26F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560" y="6563255"/>
            <a:ext cx="6403566" cy="13896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Observer Feedback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87A02A8-3A00-072E-477A-38D16A99D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3538" y="6118394"/>
            <a:ext cx="12810301" cy="3311524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Item to allow for any additional feedback from any observer groups</a:t>
            </a:r>
          </a:p>
        </p:txBody>
      </p:sp>
    </p:spTree>
    <p:extLst>
      <p:ext uri="{BB962C8B-B14F-4D97-AF65-F5344CB8AC3E}">
        <p14:creationId xmlns:p14="http://schemas.microsoft.com/office/powerpoint/2010/main" val="2156497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B5E68A-814D-09C4-394B-4F282DC32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F726029-753A-0E82-6C1E-4349B31F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83FB5CC-3E2A-209D-1702-D8BC5253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1078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019940-8942-4229-364B-373E6893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42" y="2819638"/>
            <a:ext cx="13716000" cy="807672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A24EC-61BB-0CF0-50A5-70ACEAB64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44" y="2839912"/>
            <a:ext cx="13715998" cy="80767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7DEB30-76A8-EA3E-89F2-63C1774B4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36372" y="7175644"/>
            <a:ext cx="5003958" cy="8076734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4AE2EA1-F782-461A-EABA-920A4769D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1003604" y="1939436"/>
            <a:ext cx="7801729" cy="8357916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A426F2-523A-4998-CF99-267A75BF9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660" y="2799360"/>
            <a:ext cx="13716006" cy="807672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4A70A-2A2D-4370-6BAB-DBDC7EAE6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560" y="6563255"/>
            <a:ext cx="6403566" cy="13896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Examining ASL Opportunities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A023E7F-B87A-3C82-FB0B-81B7BBCB6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371" y="5181958"/>
            <a:ext cx="15135800" cy="3852860"/>
          </a:xfrm>
        </p:spPr>
        <p:txBody>
          <a:bodyPr>
            <a:normAutofit fontScale="925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Placer deploys </a:t>
            </a:r>
            <a:r>
              <a:rPr lang="en-US" dirty="0" err="1"/>
              <a:t>LanguageLine</a:t>
            </a:r>
            <a:r>
              <a:rPr lang="en-US" dirty="0"/>
              <a:t> via smartphone to all Vote Centers and our office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Placer requests input from the community to evaluate what additional services we may be able to provide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187707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54"/>
            <a:ext cx="24387177" cy="13716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11160" y="-3440"/>
            <a:ext cx="23503140" cy="13681370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14349" y="-2582"/>
            <a:ext cx="7217297" cy="137177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12121681" y="1557890"/>
            <a:ext cx="9935066" cy="9978079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482" y="2033325"/>
            <a:ext cx="13194207" cy="6537040"/>
          </a:xfrm>
        </p:spPr>
        <p:txBody>
          <a:bodyPr vert="horz" lIns="182880" tIns="91440" rIns="182880" bIns="91440" rtlCol="0">
            <a:normAutofit/>
          </a:bodyPr>
          <a:lstStyle/>
          <a:p>
            <a:r>
              <a:rPr lang="en-US" sz="9600" b="1" dirty="0">
                <a:solidFill>
                  <a:srgbClr val="FFFFFF"/>
                </a:solidFill>
              </a:rPr>
              <a:t>June 2, 2026 </a:t>
            </a:r>
            <a:br>
              <a:rPr lang="en-US" sz="9600" b="1" dirty="0">
                <a:solidFill>
                  <a:srgbClr val="FFFFFF"/>
                </a:solidFill>
              </a:rPr>
            </a:br>
            <a:r>
              <a:rPr lang="en-US" sz="9600" b="1" dirty="0">
                <a:solidFill>
                  <a:srgbClr val="FFFFFF"/>
                </a:solidFill>
              </a:rPr>
              <a:t>Gubernatorial Primary Election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629" y="8960076"/>
            <a:ext cx="24361914" cy="475592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9230" y="2938886"/>
            <a:ext cx="11288710" cy="1027435"/>
          </a:xfrm>
        </p:spPr>
        <p:txBody>
          <a:bodyPr vert="horz" lIns="182880" tIns="91440" rIns="182880" bIns="91440" rtlCol="0">
            <a:noAutofit/>
          </a:bodyPr>
          <a:lstStyle/>
          <a:p>
            <a:pPr lvl="1" algn="l">
              <a:spcBef>
                <a:spcPts val="1200"/>
              </a:spcBef>
            </a:pPr>
            <a:r>
              <a:rPr lang="en-US" sz="8000" dirty="0">
                <a:solidFill>
                  <a:srgbClr val="FFFFFF"/>
                </a:solidFill>
              </a:rPr>
              <a:t>Only </a:t>
            </a:r>
            <a:r>
              <a:rPr lang="en-US" sz="8000" b="1" dirty="0">
                <a:solidFill>
                  <a:srgbClr val="FFFFFF"/>
                </a:solidFill>
              </a:rPr>
              <a:t>425</a:t>
            </a:r>
            <a:r>
              <a:rPr lang="en-US" sz="8000" dirty="0">
                <a:solidFill>
                  <a:srgbClr val="FFFFFF"/>
                </a:solidFill>
              </a:rPr>
              <a:t> days until the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936877" y="3264852"/>
            <a:ext cx="13715144" cy="718545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449" y="-2"/>
            <a:ext cx="24455089" cy="137361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84033" y="-6"/>
            <a:ext cx="23547603" cy="13736148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03" y="0"/>
            <a:ext cx="7247690" cy="137361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754" y="-6"/>
            <a:ext cx="24470347" cy="13736152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70729" y="-1724768"/>
            <a:ext cx="13723862" cy="17197957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374900" y="2177448"/>
            <a:ext cx="9935066" cy="997807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50808-CF0D-04E3-330F-42CF1811F058}"/>
              </a:ext>
            </a:extLst>
          </p:cNvPr>
          <p:cNvSpPr txBox="1"/>
          <p:nvPr/>
        </p:nvSpPr>
        <p:spPr>
          <a:xfrm>
            <a:off x="4899901" y="2019479"/>
            <a:ext cx="14638786" cy="6357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9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AND ANSWERS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9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8980220"/>
            <a:ext cx="24438601" cy="475592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89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47" y="0"/>
            <a:ext cx="24456693" cy="13716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7961" y="-4922681"/>
            <a:ext cx="13719838" cy="2355753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47" y="-1728"/>
            <a:ext cx="7217297" cy="137177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2330830" y="2050526"/>
            <a:ext cx="9935066" cy="9978079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19564"/>
            <a:ext cx="24446646" cy="888651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885792" y="-5745776"/>
            <a:ext cx="12815070" cy="24306639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50808-CF0D-04E3-330F-42CF1811F058}"/>
              </a:ext>
            </a:extLst>
          </p:cNvPr>
          <p:cNvSpPr txBox="1"/>
          <p:nvPr/>
        </p:nvSpPr>
        <p:spPr>
          <a:xfrm>
            <a:off x="4932415" y="3675246"/>
            <a:ext cx="14571767" cy="546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AGENDA ITEMS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MEETINGS / SCHEDULE</a:t>
            </a:r>
          </a:p>
        </p:txBody>
      </p:sp>
    </p:spTree>
    <p:extLst>
      <p:ext uri="{BB962C8B-B14F-4D97-AF65-F5344CB8AC3E}">
        <p14:creationId xmlns:p14="http://schemas.microsoft.com/office/powerpoint/2010/main" val="778428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11350</TotalTime>
  <Words>217</Words>
  <Application>Microsoft Office PowerPoint</Application>
  <PresentationFormat>Custom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inherit</vt:lpstr>
      <vt:lpstr>Office Theme</vt:lpstr>
      <vt:lpstr>1_Office Theme</vt:lpstr>
      <vt:lpstr>Voting Accessibility Advisory Committee (VAAC)</vt:lpstr>
      <vt:lpstr>Language Accessibility Advisory Committee (LAAC)</vt:lpstr>
      <vt:lpstr>Agenda</vt:lpstr>
      <vt:lpstr>Election Administration Plan</vt:lpstr>
      <vt:lpstr>Observer Feedback</vt:lpstr>
      <vt:lpstr>Examining ASL Opportunities</vt:lpstr>
      <vt:lpstr>June 2, 2026  Gubernatorial Primary Election</vt:lpstr>
      <vt:lpstr>PowerPoint Presentation</vt:lpstr>
      <vt:lpstr>PowerPoint Presentation</vt:lpstr>
      <vt:lpstr>PowerPoint Presentation</vt:lpstr>
    </vt:vector>
  </TitlesOfParts>
  <Company>Placer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Mirinda Glick</dc:creator>
  <cp:lastModifiedBy>Justin Canning</cp:lastModifiedBy>
  <cp:revision>149</cp:revision>
  <cp:lastPrinted>2024-12-03T22:04:43Z</cp:lastPrinted>
  <dcterms:created xsi:type="dcterms:W3CDTF">2015-10-30T22:27:13Z</dcterms:created>
  <dcterms:modified xsi:type="dcterms:W3CDTF">2025-04-03T20:09:45Z</dcterms:modified>
</cp:coreProperties>
</file>