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1" r:id="rId1"/>
    <p:sldMasterId id="2147484049" r:id="rId2"/>
  </p:sldMasterIdLst>
  <p:notesMasterIdLst>
    <p:notesMasterId r:id="rId14"/>
  </p:notesMasterIdLst>
  <p:sldIdLst>
    <p:sldId id="258" r:id="rId3"/>
    <p:sldId id="281" r:id="rId4"/>
    <p:sldId id="256" r:id="rId5"/>
    <p:sldId id="449" r:id="rId6"/>
    <p:sldId id="450" r:id="rId7"/>
    <p:sldId id="451" r:id="rId8"/>
    <p:sldId id="452" r:id="rId9"/>
    <p:sldId id="286" r:id="rId10"/>
    <p:sldId id="270" r:id="rId11"/>
    <p:sldId id="278" r:id="rId12"/>
    <p:sldId id="448" r:id="rId13"/>
  </p:sldIdLst>
  <p:sldSz cx="24387175" cy="13716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241C7A0-0B27-448B-B6CC-AA1F20767D41}">
          <p14:sldIdLst>
            <p14:sldId id="258"/>
            <p14:sldId id="281"/>
            <p14:sldId id="256"/>
            <p14:sldId id="449"/>
            <p14:sldId id="450"/>
            <p14:sldId id="451"/>
            <p14:sldId id="452"/>
            <p14:sldId id="286"/>
            <p14:sldId id="270"/>
            <p14:sldId id="278"/>
            <p14:sldId id="4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5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288" y="43"/>
      </p:cViewPr>
      <p:guideLst>
        <p:guide orient="horz" pos="4320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304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cy Robinson" userId="703f6ac0-e7ee-4b0f-87bf-5b5e301ce923" providerId="ADAL" clId="{C677615A-8293-456F-9822-F3E064A66E03}"/>
    <pc:docChg chg="custSel addSld delSld modSld modSection">
      <pc:chgData name="Stacy Robinson" userId="703f6ac0-e7ee-4b0f-87bf-5b5e301ce923" providerId="ADAL" clId="{C677615A-8293-456F-9822-F3E064A66E03}" dt="2024-12-05T23:11:55.998" v="33" actId="1076"/>
      <pc:docMkLst>
        <pc:docMk/>
      </pc:docMkLst>
      <pc:sldChg chg="modSp mod">
        <pc:chgData name="Stacy Robinson" userId="703f6ac0-e7ee-4b0f-87bf-5b5e301ce923" providerId="ADAL" clId="{C677615A-8293-456F-9822-F3E064A66E03}" dt="2024-12-05T23:11:55.998" v="33" actId="1076"/>
        <pc:sldMkLst>
          <pc:docMk/>
          <pc:sldMk cId="370607989" sldId="437"/>
        </pc:sldMkLst>
        <pc:spChg chg="mod">
          <ac:chgData name="Stacy Robinson" userId="703f6ac0-e7ee-4b0f-87bf-5b5e301ce923" providerId="ADAL" clId="{C677615A-8293-456F-9822-F3E064A66E03}" dt="2024-12-05T23:11:55.998" v="33" actId="1076"/>
          <ac:spMkLst>
            <pc:docMk/>
            <pc:sldMk cId="370607989" sldId="437"/>
            <ac:spMk id="3" creationId="{DA6FF843-528D-DA0E-9BD8-CE6A134A4E5E}"/>
          </ac:spMkLst>
        </pc:spChg>
        <pc:picChg chg="mod">
          <ac:chgData name="Stacy Robinson" userId="703f6ac0-e7ee-4b0f-87bf-5b5e301ce923" providerId="ADAL" clId="{C677615A-8293-456F-9822-F3E064A66E03}" dt="2024-12-05T23:11:25.728" v="29" actId="1440"/>
          <ac:picMkLst>
            <pc:docMk/>
            <pc:sldMk cId="370607989" sldId="437"/>
            <ac:picMk id="8" creationId="{DBCF7624-4C7D-0C5E-93AA-069E41CEC118}"/>
          </ac:picMkLst>
        </pc:picChg>
        <pc:picChg chg="mod">
          <ac:chgData name="Stacy Robinson" userId="703f6ac0-e7ee-4b0f-87bf-5b5e301ce923" providerId="ADAL" clId="{C677615A-8293-456F-9822-F3E064A66E03}" dt="2024-12-05T23:11:28.603" v="30" actId="1440"/>
          <ac:picMkLst>
            <pc:docMk/>
            <pc:sldMk cId="370607989" sldId="437"/>
            <ac:picMk id="13" creationId="{0B2B9DC4-49BA-4A68-5B33-BF53D34DB33C}"/>
          </ac:picMkLst>
        </pc:picChg>
      </pc:sldChg>
      <pc:sldChg chg="add">
        <pc:chgData name="Stacy Robinson" userId="703f6ac0-e7ee-4b0f-87bf-5b5e301ce923" providerId="ADAL" clId="{C677615A-8293-456F-9822-F3E064A66E03}" dt="2024-12-05T23:10:41.121" v="24" actId="2890"/>
        <pc:sldMkLst>
          <pc:docMk/>
          <pc:sldMk cId="564418482" sldId="471"/>
        </pc:sldMkLst>
      </pc:sldChg>
      <pc:sldChg chg="modSp add del mod">
        <pc:chgData name="Stacy Robinson" userId="703f6ac0-e7ee-4b0f-87bf-5b5e301ce923" providerId="ADAL" clId="{C677615A-8293-456F-9822-F3E064A66E03}" dt="2024-12-05T23:10:27.845" v="23" actId="47"/>
        <pc:sldMkLst>
          <pc:docMk/>
          <pc:sldMk cId="1263131491" sldId="471"/>
        </pc:sldMkLst>
        <pc:spChg chg="mod">
          <ac:chgData name="Stacy Robinson" userId="703f6ac0-e7ee-4b0f-87bf-5b5e301ce923" providerId="ADAL" clId="{C677615A-8293-456F-9822-F3E064A66E03}" dt="2024-12-05T23:07:54.795" v="22" actId="20577"/>
          <ac:spMkLst>
            <pc:docMk/>
            <pc:sldMk cId="1263131491" sldId="471"/>
            <ac:spMk id="2" creationId="{D01A80EB-5D4F-F3DE-C335-99F91516B85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DFF8A35A-8F54-47DC-B0F8-64B393427EC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67E4392C-2B4B-48D6-93AB-A6BA1F0F6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54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4392C-2B4B-48D6-93AB-A6BA1F0F6B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67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231229" defTabSz="924916">
              <a:lnSpc>
                <a:spcPct val="90000"/>
              </a:lnSpc>
              <a:spcAft>
                <a:spcPts val="607"/>
              </a:spcAft>
              <a:buFont typeface="Arial" panose="020B0604020202020204" pitchFamily="34" charset="0"/>
              <a:buChar char="•"/>
            </a:pPr>
            <a:r>
              <a:rPr lang="en-US" dirty="0"/>
              <a:t>Next Meeting (Tentative): Thursday, September 5, 2024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4392C-2B4B-48D6-93AB-A6BA1F0F6B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60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4392C-2B4B-48D6-93AB-A6BA1F0F6B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92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4392C-2B4B-48D6-93AB-A6BA1F0F6B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00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4392C-2B4B-48D6-93AB-A6BA1F0F6B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03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88BA1-1812-142D-6060-551A0E913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A9FC05-803C-3A54-33C5-7661089BCF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AF589E-148F-FC41-B3F8-723BE23B8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934217-779C-B1FA-FCBC-4A2E8B934D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4392C-2B4B-48D6-93AB-A6BA1F0F6B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13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786AA-372C-48E4-FFAF-F0A7D8CE9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A42FC0-6F41-79A7-E61B-6E0732E602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CC689B-C809-27D5-C723-5C478D24E9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3A2A0-AA9D-4259-5507-4820857D61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4392C-2B4B-48D6-93AB-A6BA1F0F6B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28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656AE-20B6-D5E9-7EBF-AB09D9080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48F32A-08AC-A303-6849-19DC4A8F9D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C351DD-67C0-A72D-F58D-CCD2407719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D4E22-BD17-62CC-A424-75589A631E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4392C-2B4B-48D6-93AB-A6BA1F0F6B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11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5D787-2BEE-E4DF-E66E-8F0ACEB0F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3C6A84-835B-8819-5B31-AF0A5E504A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28AF4B-E692-A82F-B8EC-016BD1E198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0D7E1-6CC7-8971-4AF8-4E1CE8A8BF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4392C-2B4B-48D6-93AB-A6BA1F0F6B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73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 are only 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553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days until the November General Election…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67E4392C-2B4B-48D6-93AB-A6BA1F0F6B80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24916">
                <a:defRPr/>
              </a:pPr>
              <a:t>8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67659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4392C-2B4B-48D6-93AB-A6BA1F0F6B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84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397" y="7204076"/>
            <a:ext cx="18290381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AB83-92EB-4B7C-A04A-78F3CF22184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729E3-2E82-4CFB-8E7C-60B0DB8F1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01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AB83-92EB-4B7C-A04A-78F3CF22184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729E3-2E82-4CFB-8E7C-60B0DB8F1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64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52072" y="730250"/>
            <a:ext cx="5258485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618" y="730250"/>
            <a:ext cx="15470614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AB83-92EB-4B7C-A04A-78F3CF22184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729E3-2E82-4CFB-8E7C-60B0DB8F1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79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397" y="7204076"/>
            <a:ext cx="18290381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AB83-92EB-4B7C-A04A-78F3CF22184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729E3-2E82-4CFB-8E7C-60B0DB8F1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09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AB83-92EB-4B7C-A04A-78F3CF22184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729E3-2E82-4CFB-8E7C-60B0DB8F1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54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917" y="3419477"/>
            <a:ext cx="21033938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917" y="9178927"/>
            <a:ext cx="21033938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82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82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AB83-92EB-4B7C-A04A-78F3CF22184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729E3-2E82-4CFB-8E7C-60B0DB8F1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75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618" y="3651250"/>
            <a:ext cx="10364549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6008" y="3651250"/>
            <a:ext cx="10364549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AB83-92EB-4B7C-A04A-78F3CF22184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729E3-2E82-4CFB-8E7C-60B0DB8F1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68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5" y="730251"/>
            <a:ext cx="21033938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796" y="3362326"/>
            <a:ext cx="10316917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796" y="5010150"/>
            <a:ext cx="10316917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6007" y="3362326"/>
            <a:ext cx="1036772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6007" y="5010150"/>
            <a:ext cx="1036772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AB83-92EB-4B7C-A04A-78F3CF22184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729E3-2E82-4CFB-8E7C-60B0DB8F1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68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AB83-92EB-4B7C-A04A-78F3CF22184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729E3-2E82-4CFB-8E7C-60B0DB8F1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6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AB83-92EB-4B7C-A04A-78F3CF22184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729E3-2E82-4CFB-8E7C-60B0DB8F1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44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7726" y="1974851"/>
            <a:ext cx="1234600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AB83-92EB-4B7C-A04A-78F3CF22184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729E3-2E82-4CFB-8E7C-60B0DB8F1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35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AB83-92EB-4B7C-A04A-78F3CF22184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729E3-2E82-4CFB-8E7C-60B0DB8F1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706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7726" y="1974851"/>
            <a:ext cx="1234600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AB83-92EB-4B7C-A04A-78F3CF22184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729E3-2E82-4CFB-8E7C-60B0DB8F1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806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AB83-92EB-4B7C-A04A-78F3CF22184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729E3-2E82-4CFB-8E7C-60B0DB8F1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92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52072" y="730250"/>
            <a:ext cx="5258485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618" y="730250"/>
            <a:ext cx="15470614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AB83-92EB-4B7C-A04A-78F3CF22184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729E3-2E82-4CFB-8E7C-60B0DB8F1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99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917" y="3419477"/>
            <a:ext cx="21033938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917" y="9178927"/>
            <a:ext cx="21033938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82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82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AB83-92EB-4B7C-A04A-78F3CF22184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729E3-2E82-4CFB-8E7C-60B0DB8F1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91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618" y="3651250"/>
            <a:ext cx="10364549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6008" y="3651250"/>
            <a:ext cx="10364549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AB83-92EB-4B7C-A04A-78F3CF22184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729E3-2E82-4CFB-8E7C-60B0DB8F1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55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5" y="730251"/>
            <a:ext cx="21033938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796" y="3362326"/>
            <a:ext cx="10316917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796" y="5010150"/>
            <a:ext cx="10316917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6007" y="3362326"/>
            <a:ext cx="1036772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6007" y="5010150"/>
            <a:ext cx="1036772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AB83-92EB-4B7C-A04A-78F3CF22184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729E3-2E82-4CFB-8E7C-60B0DB8F1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96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AB83-92EB-4B7C-A04A-78F3CF22184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729E3-2E82-4CFB-8E7C-60B0DB8F1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32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AB83-92EB-4B7C-A04A-78F3CF22184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729E3-2E82-4CFB-8E7C-60B0DB8F1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00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7726" y="1974851"/>
            <a:ext cx="1234600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AB83-92EB-4B7C-A04A-78F3CF22184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729E3-2E82-4CFB-8E7C-60B0DB8F1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704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7726" y="1974851"/>
            <a:ext cx="1234600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AB83-92EB-4B7C-A04A-78F3CF22184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729E3-2E82-4CFB-8E7C-60B0DB8F1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17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619" y="730251"/>
            <a:ext cx="21033938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619" y="3651250"/>
            <a:ext cx="21033938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618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55AB83-92EB-4B7C-A04A-78F3CF22184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8252" y="12712701"/>
            <a:ext cx="823067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4729E3-2E82-4CFB-8E7C-60B0DB8F1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619" y="730251"/>
            <a:ext cx="21033938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619" y="3651250"/>
            <a:ext cx="21033938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618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55AB83-92EB-4B7C-A04A-78F3CF22184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8252" y="12712701"/>
            <a:ext cx="823067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4729E3-2E82-4CFB-8E7C-60B0DB8F1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6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election@placer.ca.gov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7381" y="1703832"/>
            <a:ext cx="13869988" cy="358140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8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Voting Accessibility Advisory Committee (VAAC)</a:t>
            </a:r>
            <a:endParaRPr lang="en-US" dirty="0">
              <a:cs typeface="Calibri Light" panose="020F0302020204030204"/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9527381" y="5257800"/>
            <a:ext cx="14325600" cy="0"/>
          </a:xfrm>
          <a:prstGeom prst="line">
            <a:avLst/>
          </a:prstGeom>
          <a:ln>
            <a:solidFill>
              <a:srgbClr val="007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871075" y="6457278"/>
            <a:ext cx="13182600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6000" spc="300" dirty="0">
                <a:solidFill>
                  <a:srgbClr val="007549"/>
                </a:solidFill>
              </a:rPr>
              <a:t>A forum for representatives of the disability and senior communities to have open discussions about any challenges they face </a:t>
            </a:r>
          </a:p>
          <a:p>
            <a:pPr algn="ctr"/>
            <a:r>
              <a:rPr lang="en-US" sz="6000" spc="300" dirty="0">
                <a:solidFill>
                  <a:srgbClr val="007549"/>
                </a:solidFill>
              </a:rPr>
              <a:t>while voting.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78D25F-874B-C612-0F18-CA2C87A7C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8690" y="-1"/>
            <a:ext cx="9118967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55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6D63398-EEE4-4E6A-BEF3-E92924A28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047" y="0"/>
            <a:ext cx="24456693" cy="13716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804B24-17AC-406D-9636-1332F5DF9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07961" y="-4922681"/>
            <a:ext cx="13719838" cy="23557531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047" y="-1728"/>
            <a:ext cx="7217297" cy="1371772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8000"/>
                </a:schemeClr>
              </a:gs>
              <a:gs pos="99000">
                <a:srgbClr val="000000">
                  <a:alpha val="46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626703">
            <a:off x="2330830" y="2050526"/>
            <a:ext cx="9935066" cy="9978079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0DF94D-F28F-435E-AD56-C40FC99AF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819564"/>
            <a:ext cx="24446646" cy="888651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11000"/>
                </a:srgb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F952EE-9AAE-4D81-BF98-35DF713340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885792" y="-5745776"/>
            <a:ext cx="12815070" cy="24306639"/>
          </a:xfrm>
          <a:prstGeom prst="rect">
            <a:avLst/>
          </a:prstGeom>
          <a:gradFill>
            <a:gsLst>
              <a:gs pos="1000">
                <a:srgbClr val="000000">
                  <a:alpha val="33000"/>
                </a:srgb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550808-CF0D-04E3-330F-42CF1811F058}"/>
              </a:ext>
            </a:extLst>
          </p:cNvPr>
          <p:cNvSpPr txBox="1"/>
          <p:nvPr/>
        </p:nvSpPr>
        <p:spPr>
          <a:xfrm>
            <a:off x="4932415" y="3675246"/>
            <a:ext cx="14571767" cy="54645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FUTURE AGENDA ITEMS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89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FUTURE MEETINGS / SCHEDULE</a:t>
            </a:r>
          </a:p>
        </p:txBody>
      </p:sp>
    </p:spTree>
    <p:extLst>
      <p:ext uri="{BB962C8B-B14F-4D97-AF65-F5344CB8AC3E}">
        <p14:creationId xmlns:p14="http://schemas.microsoft.com/office/powerpoint/2010/main" val="778428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6D63398-EEE4-4E6A-BEF3-E92924A28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047" y="0"/>
            <a:ext cx="24456693" cy="13716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804B24-17AC-406D-9636-1332F5DF9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07961" y="-4922681"/>
            <a:ext cx="13719838" cy="23557531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047" y="-1728"/>
            <a:ext cx="7217297" cy="1371772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8000"/>
                </a:schemeClr>
              </a:gs>
              <a:gs pos="99000">
                <a:srgbClr val="000000">
                  <a:alpha val="46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626703">
            <a:off x="2330830" y="2050526"/>
            <a:ext cx="9935066" cy="9978079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0DF94D-F28F-435E-AD56-C40FC99AF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819564"/>
            <a:ext cx="24446646" cy="888651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11000"/>
                </a:srgb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F952EE-9AAE-4D81-BF98-35DF713340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885792" y="-5745776"/>
            <a:ext cx="12815070" cy="24306639"/>
          </a:xfrm>
          <a:prstGeom prst="rect">
            <a:avLst/>
          </a:prstGeom>
          <a:gradFill>
            <a:gsLst>
              <a:gs pos="1000">
                <a:srgbClr val="000000">
                  <a:alpha val="33000"/>
                </a:srgb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550808-CF0D-04E3-330F-42CF1811F058}"/>
              </a:ext>
            </a:extLst>
          </p:cNvPr>
          <p:cNvSpPr txBox="1"/>
          <p:nvPr/>
        </p:nvSpPr>
        <p:spPr>
          <a:xfrm>
            <a:off x="4907703" y="5527349"/>
            <a:ext cx="14571767" cy="15122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</a:t>
            </a:r>
            <a:endParaRPr lang="en-US" sz="89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29721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0799" y="1371600"/>
            <a:ext cx="13869988" cy="358140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8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Accessibility Advisory Committee (LAAC)</a:t>
            </a:r>
            <a:endParaRPr lang="en-US">
              <a:cs typeface="Calibri Light" panose="020F0302020204030204"/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9755187" y="5257800"/>
            <a:ext cx="14325600" cy="0"/>
          </a:xfrm>
          <a:prstGeom prst="line">
            <a:avLst/>
          </a:prstGeom>
          <a:ln>
            <a:solidFill>
              <a:srgbClr val="007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496091" y="6336210"/>
            <a:ext cx="13262822" cy="10733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6000" spc="300">
                <a:solidFill>
                  <a:srgbClr val="007549"/>
                </a:solidFill>
              </a:rPr>
              <a:t>A forum where representatives of voters with diverse language needs have the opportunity to discuss and </a:t>
            </a:r>
            <a:r>
              <a:rPr lang="en-US" sz="6000">
                <a:solidFill>
                  <a:srgbClr val="007549"/>
                </a:solidFill>
                <a:latin typeface="inherit"/>
              </a:rPr>
              <a:t>provide input on language accessibility issues.</a:t>
            </a:r>
            <a:endParaRPr lang="en-US"/>
          </a:p>
          <a:p>
            <a:endParaRPr lang="en-US" sz="6000" spc="300">
              <a:solidFill>
                <a:srgbClr val="00754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5E0BF6-166D-9718-53F5-F8282B0FE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935126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58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1078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819642" y="2819638"/>
            <a:ext cx="13716000" cy="8076724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819644" y="2839912"/>
            <a:ext cx="13715998" cy="807673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36372" y="7175644"/>
            <a:ext cx="5003958" cy="8076734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1003604" y="1939436"/>
            <a:ext cx="7801729" cy="8357916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819660" y="2799360"/>
            <a:ext cx="13716006" cy="807672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6560" y="5423573"/>
            <a:ext cx="6403566" cy="13896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8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29484" y="928643"/>
            <a:ext cx="15398798" cy="15925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714500" lvl="1" indent="-685800" algn="l" defTabSz="914400">
              <a:buFont typeface="Arial" panose="020B0604020202020204" pitchFamily="34" charset="0"/>
              <a:buChar char="•"/>
            </a:pPr>
            <a:r>
              <a:rPr lang="en-US" sz="5400" dirty="0"/>
              <a:t>Elections Staff/Attendee Introductions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75E03D0-3FE7-BA66-3408-3EAE7ABC20FB}"/>
              </a:ext>
            </a:extLst>
          </p:cNvPr>
          <p:cNvSpPr txBox="1">
            <a:spLocks/>
          </p:cNvSpPr>
          <p:nvPr/>
        </p:nvSpPr>
        <p:spPr>
          <a:xfrm>
            <a:off x="8529484" y="2753947"/>
            <a:ext cx="15398798" cy="1592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0" lvl="1" indent="-685800" algn="l" defTabSz="914400">
              <a:buFont typeface="Arial" panose="020B0604020202020204" pitchFamily="34" charset="0"/>
              <a:buChar char="•"/>
            </a:pPr>
            <a:r>
              <a:rPr lang="en-US" sz="5400" dirty="0"/>
              <a:t>Placer Election Administration Plan Update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655CE81-5BAF-59EA-2A94-A6B337958B32}"/>
              </a:ext>
            </a:extLst>
          </p:cNvPr>
          <p:cNvSpPr txBox="1">
            <a:spLocks/>
          </p:cNvSpPr>
          <p:nvPr/>
        </p:nvSpPr>
        <p:spPr>
          <a:xfrm>
            <a:off x="8589120" y="10073603"/>
            <a:ext cx="15398798" cy="1592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0" lvl="1" indent="-685800" algn="l" defTabSz="914400">
              <a:buFont typeface="Arial" panose="020B0604020202020204" pitchFamily="34" charset="0"/>
              <a:buChar char="•"/>
            </a:pPr>
            <a:r>
              <a:rPr lang="en-US" sz="5400" dirty="0"/>
              <a:t>Questions &amp; Answers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E5344B2-CBF2-F6F9-EF0F-C9246D1AEDCA}"/>
              </a:ext>
            </a:extLst>
          </p:cNvPr>
          <p:cNvSpPr txBox="1">
            <a:spLocks/>
          </p:cNvSpPr>
          <p:nvPr/>
        </p:nvSpPr>
        <p:spPr>
          <a:xfrm>
            <a:off x="8602372" y="11902620"/>
            <a:ext cx="15398798" cy="1592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0" lvl="1" indent="-685800" algn="l" defTabSz="914400">
              <a:buFont typeface="Arial" panose="020B0604020202020204" pitchFamily="34" charset="0"/>
              <a:buChar char="•"/>
            </a:pPr>
            <a:r>
              <a:rPr lang="en-US" sz="5400" dirty="0"/>
              <a:t>Future Agenda Items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57D8654-F603-BCA9-0327-BB3E0DC6B488}"/>
              </a:ext>
            </a:extLst>
          </p:cNvPr>
          <p:cNvSpPr txBox="1">
            <a:spLocks/>
          </p:cNvSpPr>
          <p:nvPr/>
        </p:nvSpPr>
        <p:spPr>
          <a:xfrm>
            <a:off x="8529484" y="4590722"/>
            <a:ext cx="15398798" cy="1592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0" lvl="1" indent="-685800" algn="l" defTabSz="914400">
              <a:buFont typeface="Arial" panose="020B0604020202020204" pitchFamily="34" charset="0"/>
              <a:buChar char="•"/>
            </a:pPr>
            <a:r>
              <a:rPr lang="en-US" sz="5400" dirty="0"/>
              <a:t>Poll Observer Feedback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5D2E487-5F7C-ED7C-FD96-3519853F3AF2}"/>
              </a:ext>
            </a:extLst>
          </p:cNvPr>
          <p:cNvSpPr txBox="1">
            <a:spLocks/>
          </p:cNvSpPr>
          <p:nvPr/>
        </p:nvSpPr>
        <p:spPr>
          <a:xfrm>
            <a:off x="8562615" y="6412890"/>
            <a:ext cx="15398798" cy="1592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0" lvl="1" indent="-685800" algn="l" defTabSz="914400">
              <a:buFont typeface="Arial" panose="020B0604020202020204" pitchFamily="34" charset="0"/>
              <a:buChar char="•"/>
            </a:pPr>
            <a:r>
              <a:rPr lang="en-US" sz="5400" dirty="0"/>
              <a:t>Curbside Voting Equipment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56FB458-6DBB-6D57-91DA-BFC6F4739F2B}"/>
              </a:ext>
            </a:extLst>
          </p:cNvPr>
          <p:cNvSpPr txBox="1">
            <a:spLocks/>
          </p:cNvSpPr>
          <p:nvPr/>
        </p:nvSpPr>
        <p:spPr>
          <a:xfrm>
            <a:off x="8569243" y="8248313"/>
            <a:ext cx="15398798" cy="1592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0" lvl="1" indent="-685800" algn="l" defTabSz="914400">
              <a:buFont typeface="Arial" panose="020B0604020202020204" pitchFamily="34" charset="0"/>
              <a:buChar char="•"/>
            </a:pPr>
            <a:r>
              <a:rPr lang="en-US" sz="5400" dirty="0"/>
              <a:t>Examining ASL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98867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1E76B14-F096-2518-C3C1-1E97B5A1B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FCA50A3-3785-BFFA-A2B3-09EBC8471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92A45A9-1E6B-64B6-29AA-E734C385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1078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F47C0CD-7FF8-B6BC-1986-A92153487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819642" y="2819638"/>
            <a:ext cx="13716000" cy="8076724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F59C19-7782-BFAB-47B0-84F81AFAD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819644" y="2839912"/>
            <a:ext cx="13715998" cy="807673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3F0E38-86D5-C706-6C37-E502BDF0F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36372" y="7175644"/>
            <a:ext cx="5003958" cy="8076734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F6CC0A9-0229-06F7-D1B2-6C28B646F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1003604" y="1939436"/>
            <a:ext cx="7801729" cy="8357916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13F0D4-B464-C0F9-F9DF-3108FE63C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819660" y="2799360"/>
            <a:ext cx="13716006" cy="807672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F30932-0DC0-AF96-A6A6-9136EC440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560" y="6563255"/>
            <a:ext cx="6403566" cy="138964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8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Election Administration Plan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76739B6E-72E3-972E-13B7-9413BA846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98821" y="11673694"/>
            <a:ext cx="18290381" cy="3311524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Respond in the chat to have Placer </a:t>
            </a:r>
            <a:r>
              <a:rPr lang="en-US" sz="4000"/>
              <a:t>email a draft </a:t>
            </a:r>
            <a:r>
              <a:rPr lang="en-US" sz="4000" dirty="0"/>
              <a:t>when available.</a:t>
            </a:r>
          </a:p>
          <a:p>
            <a:pPr algn="l"/>
            <a:r>
              <a:rPr lang="en-US" sz="4000" dirty="0"/>
              <a:t>Alternately, send an email request to </a:t>
            </a:r>
            <a:r>
              <a:rPr lang="en-US" sz="4000" dirty="0">
                <a:hlinkClick r:id="rId3"/>
              </a:rPr>
              <a:t>election@placer.ca.gov</a:t>
            </a:r>
            <a:endParaRPr lang="en-US" sz="4000" dirty="0"/>
          </a:p>
          <a:p>
            <a:pPr algn="l"/>
            <a:endParaRPr lang="en-US" sz="4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89E8DD-F1C8-41B5-4CB2-DD1289723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6224" y="1948945"/>
            <a:ext cx="7125317" cy="92286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40715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DD49405-3B81-4D06-BAC2-49C5D640A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076AF76-91E4-08BF-5768-320704FA8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76B77FC-69EE-FE2B-4844-91EF3A773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1078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D983A4-3FD0-8336-2308-5A2CDCD79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819642" y="2819638"/>
            <a:ext cx="13716000" cy="8076724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B4233E-7ACB-748C-CDFC-21FBB331A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819644" y="2839912"/>
            <a:ext cx="13715998" cy="807673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16B9F1-1664-506B-0D0B-9DD54D467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36372" y="7175644"/>
            <a:ext cx="5003958" cy="8076734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CDB3CAE-BCAC-D7B9-DCA7-340463F2F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1003604" y="1939436"/>
            <a:ext cx="7801729" cy="8357916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7C805A-D3DE-D5B7-B317-912DE76EC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819660" y="2799360"/>
            <a:ext cx="13716006" cy="807672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56D5E3-8DD5-6CF4-2862-39413D26F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560" y="6563255"/>
            <a:ext cx="6403566" cy="138964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8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Observer Feedback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287A02A8-3A00-072E-477A-38D16A99D9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03538" y="6118394"/>
            <a:ext cx="12810301" cy="3311524"/>
          </a:xfrm>
        </p:spPr>
        <p:txBody>
          <a:bodyPr/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Item to allow for any additional feedback from any observer groups</a:t>
            </a:r>
          </a:p>
        </p:txBody>
      </p:sp>
    </p:spTree>
    <p:extLst>
      <p:ext uri="{BB962C8B-B14F-4D97-AF65-F5344CB8AC3E}">
        <p14:creationId xmlns:p14="http://schemas.microsoft.com/office/powerpoint/2010/main" val="2156497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8E58924-6332-5EC6-82A6-B6F210232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D71FAA5-302E-D982-EA4F-7EA433C3B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8ACF3D2-F0D9-A849-C290-71407D83F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1078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591E1D-DC82-AC6F-E191-5A3AAE998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819642" y="2819638"/>
            <a:ext cx="13716000" cy="8076724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4CEB19-AAD6-85AC-9430-54F95B321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819644" y="2839912"/>
            <a:ext cx="13715998" cy="807673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9E1FB6-8F04-B319-174F-AF2ED4117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36372" y="7175644"/>
            <a:ext cx="5003958" cy="8076734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F28861A-5A26-D3FC-E0D9-55F25E4FA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1003604" y="1939436"/>
            <a:ext cx="7801729" cy="8357916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88E7388-086A-CCAE-47F4-57D1D8DBA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819660" y="2799360"/>
            <a:ext cx="13716006" cy="807672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ABA9B4-3067-1FCA-46CA-6B157DE84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560" y="6563255"/>
            <a:ext cx="6403566" cy="138964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8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Curbside Voting </a:t>
            </a:r>
            <a:r>
              <a:rPr lang="en-US" sz="8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Callbells</a:t>
            </a:r>
            <a:endParaRPr lang="en-US" sz="8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FEEB0550-2774-8EC9-0D27-A0900AABB1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99455" y="2367077"/>
            <a:ext cx="13500988" cy="3311524"/>
          </a:xfrm>
        </p:spPr>
        <p:txBody>
          <a:bodyPr/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Adjacent to accessible parking or drop off zone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Set for height at a normal minivan window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Shape&#10;&#10;AI-generated content may be incorrect.">
            <a:extLst>
              <a:ext uri="{FF2B5EF4-FFF2-40B4-BE49-F238E27FC236}">
                <a16:creationId xmlns:a16="http://schemas.microsoft.com/office/drawing/2014/main" id="{254D4DF9-386E-6CAE-137A-7A4BAF613E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302" y="7344504"/>
            <a:ext cx="7302688" cy="5926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38DBB3-E45E-7647-5835-3CC349A8D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2685" y="5389064"/>
            <a:ext cx="5917930" cy="78822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2673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5B5E68A-814D-09C4-394B-4F282DC32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F726029-753A-0E82-6C1E-4349B31F4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83FB5CC-3E2A-209D-1702-D8BC5253D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1078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019940-8942-4229-364B-373E68936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819642" y="2819638"/>
            <a:ext cx="13716000" cy="8076724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72A24EC-61BB-0CF0-50A5-70ACEAB64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819644" y="2839912"/>
            <a:ext cx="13715998" cy="807673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7DEB30-76A8-EA3E-89F2-63C1774B4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36372" y="7175644"/>
            <a:ext cx="5003958" cy="8076734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4AE2EA1-F782-461A-EABA-920A4769D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1003604" y="1939436"/>
            <a:ext cx="7801729" cy="8357916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A426F2-523A-4998-CF99-267A75BF9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819660" y="2799360"/>
            <a:ext cx="13716006" cy="807672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94A70A-2A2D-4370-6BAB-DBDC7EAE66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560" y="6563255"/>
            <a:ext cx="6403566" cy="138964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8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Examining ASL Opportunities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0A023E7F-B87A-3C82-FB0B-81B7BBCB6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39371" y="5181958"/>
            <a:ext cx="15135800" cy="3852860"/>
          </a:xfrm>
        </p:spPr>
        <p:txBody>
          <a:bodyPr>
            <a:normAutofit fontScale="92500"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Placer deploys </a:t>
            </a:r>
            <a:r>
              <a:rPr lang="en-US" dirty="0" err="1"/>
              <a:t>LanguageLine</a:t>
            </a:r>
            <a:r>
              <a:rPr lang="en-US" dirty="0"/>
              <a:t> via smartphone to all Vote Centers and our office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Placer requests input from the community to evaluate what additional services we may be able to provide in the future</a:t>
            </a:r>
          </a:p>
        </p:txBody>
      </p:sp>
    </p:spTree>
    <p:extLst>
      <p:ext uri="{BB962C8B-B14F-4D97-AF65-F5344CB8AC3E}">
        <p14:creationId xmlns:p14="http://schemas.microsoft.com/office/powerpoint/2010/main" val="3187707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54"/>
            <a:ext cx="24387177" cy="13716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11160" y="-3440"/>
            <a:ext cx="23503140" cy="13681370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14349" y="-2582"/>
            <a:ext cx="7217297" cy="1371772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12121681" y="1557890"/>
            <a:ext cx="9935066" cy="9978079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96482" y="2033325"/>
            <a:ext cx="13194207" cy="6537040"/>
          </a:xfrm>
        </p:spPr>
        <p:txBody>
          <a:bodyPr vert="horz" lIns="182880" tIns="91440" rIns="182880" bIns="91440" rtlCol="0">
            <a:normAutofit/>
          </a:bodyPr>
          <a:lstStyle/>
          <a:p>
            <a:r>
              <a:rPr lang="en-US" sz="9600" b="1" dirty="0">
                <a:solidFill>
                  <a:srgbClr val="FFFFFF"/>
                </a:solidFill>
              </a:rPr>
              <a:t>June 2, 2026 </a:t>
            </a:r>
            <a:br>
              <a:rPr lang="en-US" sz="9600" b="1" dirty="0">
                <a:solidFill>
                  <a:srgbClr val="FFFFFF"/>
                </a:solidFill>
              </a:rPr>
            </a:br>
            <a:r>
              <a:rPr lang="en-US" sz="9600" b="1" dirty="0">
                <a:solidFill>
                  <a:srgbClr val="FFFFFF"/>
                </a:solidFill>
              </a:rPr>
              <a:t>Gubernatorial Primary Election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2629" y="8960076"/>
            <a:ext cx="24361914" cy="475592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49230" y="2938886"/>
            <a:ext cx="11288710" cy="1027435"/>
          </a:xfrm>
        </p:spPr>
        <p:txBody>
          <a:bodyPr vert="horz" lIns="182880" tIns="91440" rIns="182880" bIns="91440" rtlCol="0">
            <a:noAutofit/>
          </a:bodyPr>
          <a:lstStyle/>
          <a:p>
            <a:pPr lvl="1" algn="l">
              <a:spcBef>
                <a:spcPts val="1200"/>
              </a:spcBef>
            </a:pPr>
            <a:r>
              <a:rPr lang="en-US" sz="8000" dirty="0">
                <a:solidFill>
                  <a:srgbClr val="FFFFFF"/>
                </a:solidFill>
              </a:rPr>
              <a:t>Only </a:t>
            </a:r>
            <a:r>
              <a:rPr lang="en-US" sz="8000" b="1" dirty="0">
                <a:solidFill>
                  <a:srgbClr val="FFFFFF"/>
                </a:solidFill>
              </a:rPr>
              <a:t>425</a:t>
            </a:r>
            <a:r>
              <a:rPr lang="en-US" sz="8000" dirty="0">
                <a:solidFill>
                  <a:srgbClr val="FFFFFF"/>
                </a:solidFill>
              </a:rPr>
              <a:t> days until the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3936877" y="3264852"/>
            <a:ext cx="13715144" cy="718545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4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8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449" y="-2"/>
            <a:ext cx="24455089" cy="137361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84033" y="-6"/>
            <a:ext cx="23547603" cy="13736148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403" y="0"/>
            <a:ext cx="7247690" cy="1373614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1754" y="-6"/>
            <a:ext cx="24470347" cy="13736152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970729" y="-1724768"/>
            <a:ext cx="13723862" cy="17197957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2374900" y="2177448"/>
            <a:ext cx="9935066" cy="9978079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550808-CF0D-04E3-330F-42CF1811F058}"/>
              </a:ext>
            </a:extLst>
          </p:cNvPr>
          <p:cNvSpPr txBox="1"/>
          <p:nvPr/>
        </p:nvSpPr>
        <p:spPr>
          <a:xfrm>
            <a:off x="4899901" y="2019479"/>
            <a:ext cx="14638786" cy="63573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9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QUESTIONS AND ANSWERS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9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" y="8980220"/>
            <a:ext cx="24438601" cy="475592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89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11340</TotalTime>
  <Words>240</Words>
  <Application>Microsoft Office PowerPoint</Application>
  <PresentationFormat>Custom</PresentationFormat>
  <Paragraphs>47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Calibri Light</vt:lpstr>
      <vt:lpstr>inherit</vt:lpstr>
      <vt:lpstr>Office Theme</vt:lpstr>
      <vt:lpstr>1_Office Theme</vt:lpstr>
      <vt:lpstr>Voting Accessibility Advisory Committee (VAAC)</vt:lpstr>
      <vt:lpstr>Language Accessibility Advisory Committee (LAAC)</vt:lpstr>
      <vt:lpstr>Agenda</vt:lpstr>
      <vt:lpstr>Election Administration Plan</vt:lpstr>
      <vt:lpstr>Observer Feedback</vt:lpstr>
      <vt:lpstr>Curbside Voting Callbells</vt:lpstr>
      <vt:lpstr>Examining ASL Opportunities</vt:lpstr>
      <vt:lpstr>June 2, 2026  Gubernatorial Primary Election</vt:lpstr>
      <vt:lpstr>PowerPoint Presentation</vt:lpstr>
      <vt:lpstr>PowerPoint Presentation</vt:lpstr>
      <vt:lpstr>PowerPoint Presentation</vt:lpstr>
    </vt:vector>
  </TitlesOfParts>
  <Company>Placer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Mirinda Glick</dc:creator>
  <cp:lastModifiedBy>Justin Canning</cp:lastModifiedBy>
  <cp:revision>146</cp:revision>
  <cp:lastPrinted>2024-12-03T22:04:43Z</cp:lastPrinted>
  <dcterms:created xsi:type="dcterms:W3CDTF">2015-10-30T22:27:13Z</dcterms:created>
  <dcterms:modified xsi:type="dcterms:W3CDTF">2025-04-03T20:06:58Z</dcterms:modified>
</cp:coreProperties>
</file>