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1" r:id="rId1"/>
    <p:sldMasterId id="2147484049" r:id="rId2"/>
  </p:sldMasterIdLst>
  <p:notesMasterIdLst>
    <p:notesMasterId r:id="rId28"/>
  </p:notesMasterIdLst>
  <p:sldIdLst>
    <p:sldId id="258" r:id="rId3"/>
    <p:sldId id="256" r:id="rId4"/>
    <p:sldId id="280" r:id="rId5"/>
    <p:sldId id="416" r:id="rId6"/>
    <p:sldId id="284" r:id="rId7"/>
    <p:sldId id="283" r:id="rId8"/>
    <p:sldId id="314" r:id="rId9"/>
    <p:sldId id="331" r:id="rId10"/>
    <p:sldId id="285" r:id="rId11"/>
    <p:sldId id="282" r:id="rId12"/>
    <p:sldId id="433" r:id="rId13"/>
    <p:sldId id="434" r:id="rId14"/>
    <p:sldId id="406" r:id="rId15"/>
    <p:sldId id="435" r:id="rId16"/>
    <p:sldId id="436" r:id="rId17"/>
    <p:sldId id="437" r:id="rId18"/>
    <p:sldId id="438" r:id="rId19"/>
    <p:sldId id="397" r:id="rId20"/>
    <p:sldId id="403" r:id="rId21"/>
    <p:sldId id="405" r:id="rId22"/>
    <p:sldId id="404" r:id="rId23"/>
    <p:sldId id="286" r:id="rId24"/>
    <p:sldId id="270" r:id="rId25"/>
    <p:sldId id="278" r:id="rId26"/>
    <p:sldId id="448" r:id="rId27"/>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41C7A0-0B27-448B-B6CC-AA1F20767D41}">
          <p14:sldIdLst>
            <p14:sldId id="258"/>
            <p14:sldId id="256"/>
            <p14:sldId id="280"/>
            <p14:sldId id="416"/>
            <p14:sldId id="284"/>
            <p14:sldId id="283"/>
            <p14:sldId id="314"/>
            <p14:sldId id="331"/>
            <p14:sldId id="285"/>
            <p14:sldId id="282"/>
            <p14:sldId id="433"/>
            <p14:sldId id="434"/>
            <p14:sldId id="406"/>
            <p14:sldId id="435"/>
            <p14:sldId id="436"/>
            <p14:sldId id="437"/>
            <p14:sldId id="438"/>
            <p14:sldId id="397"/>
            <p14:sldId id="403"/>
            <p14:sldId id="405"/>
            <p14:sldId id="404"/>
            <p14:sldId id="286"/>
            <p14:sldId id="270"/>
            <p14:sldId id="278"/>
            <p14:sldId id="448"/>
          </p14:sldIdLst>
        </p14:section>
      </p14:sectionLst>
    </p:ex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1" d="100"/>
          <a:sy n="31" d="100"/>
        </p:scale>
        <p:origin x="832" y="72"/>
      </p:cViewPr>
      <p:guideLst>
        <p:guide orient="horz" pos="4320"/>
        <p:guide pos="7681"/>
      </p:guideLst>
    </p:cSldViewPr>
  </p:slideViewPr>
  <p:notesTextViewPr>
    <p:cViewPr>
      <p:scale>
        <a:sx n="1" d="1"/>
        <a:sy n="1" d="1"/>
      </p:scale>
      <p:origin x="0" y="0"/>
    </p:cViewPr>
  </p:notesTextViewPr>
  <p:notesViewPr>
    <p:cSldViewPr snapToGrid="0">
      <p:cViewPr varScale="1">
        <p:scale>
          <a:sx n="57" d="100"/>
          <a:sy n="57" d="100"/>
        </p:scale>
        <p:origin x="304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y Robinson" userId="703f6ac0-e7ee-4b0f-87bf-5b5e301ce923" providerId="ADAL" clId="{A2845DD5-45A9-4FA4-A083-17662E9EBDA7}"/>
    <pc:docChg chg="delSld modSection">
      <pc:chgData name="Stacy Robinson" userId="703f6ac0-e7ee-4b0f-87bf-5b5e301ce923" providerId="ADAL" clId="{A2845DD5-45A9-4FA4-A083-17662E9EBDA7}" dt="2024-06-07T17:26:56.937" v="0" actId="47"/>
      <pc:docMkLst>
        <pc:docMk/>
      </pc:docMkLst>
      <pc:sldChg chg="del">
        <pc:chgData name="Stacy Robinson" userId="703f6ac0-e7ee-4b0f-87bf-5b5e301ce923" providerId="ADAL" clId="{A2845DD5-45A9-4FA4-A083-17662E9EBDA7}" dt="2024-06-07T17:26:56.937" v="0" actId="47"/>
        <pc:sldMkLst>
          <pc:docMk/>
          <pc:sldMk cId="2658058474" sldId="281"/>
        </pc:sldMkLst>
      </pc:sldChg>
      <pc:sldChg chg="del">
        <pc:chgData name="Stacy Robinson" userId="703f6ac0-e7ee-4b0f-87bf-5b5e301ce923" providerId="ADAL" clId="{A2845DD5-45A9-4FA4-A083-17662E9EBDA7}" dt="2024-06-07T17:26:56.937" v="0" actId="47"/>
        <pc:sldMkLst>
          <pc:docMk/>
          <pc:sldMk cId="2547834113" sldId="415"/>
        </pc:sldMkLst>
      </pc:sldChg>
      <pc:sldChg chg="del">
        <pc:chgData name="Stacy Robinson" userId="703f6ac0-e7ee-4b0f-87bf-5b5e301ce923" providerId="ADAL" clId="{A2845DD5-45A9-4FA4-A083-17662E9EBDA7}" dt="2024-06-07T17:26:56.937" v="0" actId="47"/>
        <pc:sldMkLst>
          <pc:docMk/>
          <pc:sldMk cId="591591940" sldId="439"/>
        </pc:sldMkLst>
      </pc:sldChg>
      <pc:sldChg chg="del">
        <pc:chgData name="Stacy Robinson" userId="703f6ac0-e7ee-4b0f-87bf-5b5e301ce923" providerId="ADAL" clId="{A2845DD5-45A9-4FA4-A083-17662E9EBDA7}" dt="2024-06-07T17:26:56.937" v="0" actId="47"/>
        <pc:sldMkLst>
          <pc:docMk/>
          <pc:sldMk cId="3614610285" sldId="440"/>
        </pc:sldMkLst>
      </pc:sldChg>
      <pc:sldChg chg="del">
        <pc:chgData name="Stacy Robinson" userId="703f6ac0-e7ee-4b0f-87bf-5b5e301ce923" providerId="ADAL" clId="{A2845DD5-45A9-4FA4-A083-17662E9EBDA7}" dt="2024-06-07T17:26:56.937" v="0" actId="47"/>
        <pc:sldMkLst>
          <pc:docMk/>
          <pc:sldMk cId="3317250237" sldId="441"/>
        </pc:sldMkLst>
      </pc:sldChg>
      <pc:sldChg chg="del">
        <pc:chgData name="Stacy Robinson" userId="703f6ac0-e7ee-4b0f-87bf-5b5e301ce923" providerId="ADAL" clId="{A2845DD5-45A9-4FA4-A083-17662E9EBDA7}" dt="2024-06-07T17:26:56.937" v="0" actId="47"/>
        <pc:sldMkLst>
          <pc:docMk/>
          <pc:sldMk cId="2278295637" sldId="442"/>
        </pc:sldMkLst>
      </pc:sldChg>
      <pc:sldChg chg="del">
        <pc:chgData name="Stacy Robinson" userId="703f6ac0-e7ee-4b0f-87bf-5b5e301ce923" providerId="ADAL" clId="{A2845DD5-45A9-4FA4-A083-17662E9EBDA7}" dt="2024-06-07T17:26:56.937" v="0" actId="47"/>
        <pc:sldMkLst>
          <pc:docMk/>
          <pc:sldMk cId="2268669515" sldId="443"/>
        </pc:sldMkLst>
      </pc:sldChg>
      <pc:sldChg chg="del">
        <pc:chgData name="Stacy Robinson" userId="703f6ac0-e7ee-4b0f-87bf-5b5e301ce923" providerId="ADAL" clId="{A2845DD5-45A9-4FA4-A083-17662E9EBDA7}" dt="2024-06-07T17:26:56.937" v="0" actId="47"/>
        <pc:sldMkLst>
          <pc:docMk/>
          <pc:sldMk cId="3956310375" sldId="444"/>
        </pc:sldMkLst>
      </pc:sldChg>
      <pc:sldChg chg="del">
        <pc:chgData name="Stacy Robinson" userId="703f6ac0-e7ee-4b0f-87bf-5b5e301ce923" providerId="ADAL" clId="{A2845DD5-45A9-4FA4-A083-17662E9EBDA7}" dt="2024-06-07T17:26:56.937" v="0" actId="47"/>
        <pc:sldMkLst>
          <pc:docMk/>
          <pc:sldMk cId="4291469986" sldId="449"/>
        </pc:sldMkLst>
      </pc:sldChg>
      <pc:sldChg chg="del">
        <pc:chgData name="Stacy Robinson" userId="703f6ac0-e7ee-4b0f-87bf-5b5e301ce923" providerId="ADAL" clId="{A2845DD5-45A9-4FA4-A083-17662E9EBDA7}" dt="2024-06-07T17:26:56.937" v="0" actId="47"/>
        <pc:sldMkLst>
          <pc:docMk/>
          <pc:sldMk cId="1385026228" sldId="450"/>
        </pc:sldMkLst>
      </pc:sldChg>
      <pc:sldChg chg="del">
        <pc:chgData name="Stacy Robinson" userId="703f6ac0-e7ee-4b0f-87bf-5b5e301ce923" providerId="ADAL" clId="{A2845DD5-45A9-4FA4-A083-17662E9EBDA7}" dt="2024-06-07T17:26:56.937" v="0" actId="47"/>
        <pc:sldMkLst>
          <pc:docMk/>
          <pc:sldMk cId="3737441807" sldId="451"/>
        </pc:sldMkLst>
      </pc:sldChg>
      <pc:sldChg chg="del">
        <pc:chgData name="Stacy Robinson" userId="703f6ac0-e7ee-4b0f-87bf-5b5e301ce923" providerId="ADAL" clId="{A2845DD5-45A9-4FA4-A083-17662E9EBDA7}" dt="2024-06-07T17:26:56.937" v="0" actId="47"/>
        <pc:sldMkLst>
          <pc:docMk/>
          <pc:sldMk cId="3148470056" sldId="452"/>
        </pc:sldMkLst>
      </pc:sldChg>
      <pc:sldChg chg="del">
        <pc:chgData name="Stacy Robinson" userId="703f6ac0-e7ee-4b0f-87bf-5b5e301ce923" providerId="ADAL" clId="{A2845DD5-45A9-4FA4-A083-17662E9EBDA7}" dt="2024-06-07T17:26:56.937" v="0" actId="47"/>
        <pc:sldMkLst>
          <pc:docMk/>
          <pc:sldMk cId="2890398649" sldId="453"/>
        </pc:sldMkLst>
      </pc:sldChg>
      <pc:sldChg chg="del">
        <pc:chgData name="Stacy Robinson" userId="703f6ac0-e7ee-4b0f-87bf-5b5e301ce923" providerId="ADAL" clId="{A2845DD5-45A9-4FA4-A083-17662E9EBDA7}" dt="2024-06-07T17:26:56.937" v="0" actId="47"/>
        <pc:sldMkLst>
          <pc:docMk/>
          <pc:sldMk cId="1552793605" sldId="454"/>
        </pc:sldMkLst>
      </pc:sldChg>
      <pc:sldChg chg="del">
        <pc:chgData name="Stacy Robinson" userId="703f6ac0-e7ee-4b0f-87bf-5b5e301ce923" providerId="ADAL" clId="{A2845DD5-45A9-4FA4-A083-17662E9EBDA7}" dt="2024-06-07T17:26:56.937" v="0" actId="47"/>
        <pc:sldMkLst>
          <pc:docMk/>
          <pc:sldMk cId="2415566860" sldId="455"/>
        </pc:sldMkLst>
      </pc:sldChg>
      <pc:sldChg chg="del">
        <pc:chgData name="Stacy Robinson" userId="703f6ac0-e7ee-4b0f-87bf-5b5e301ce923" providerId="ADAL" clId="{A2845DD5-45A9-4FA4-A083-17662E9EBDA7}" dt="2024-06-07T17:26:56.937" v="0" actId="47"/>
        <pc:sldMkLst>
          <pc:docMk/>
          <pc:sldMk cId="3374644081" sldId="456"/>
        </pc:sldMkLst>
      </pc:sldChg>
      <pc:sldChg chg="del">
        <pc:chgData name="Stacy Robinson" userId="703f6ac0-e7ee-4b0f-87bf-5b5e301ce923" providerId="ADAL" clId="{A2845DD5-45A9-4FA4-A083-17662E9EBDA7}" dt="2024-06-07T17:26:56.937" v="0" actId="47"/>
        <pc:sldMkLst>
          <pc:docMk/>
          <pc:sldMk cId="959423557" sldId="457"/>
        </pc:sldMkLst>
      </pc:sldChg>
      <pc:sldChg chg="del">
        <pc:chgData name="Stacy Robinson" userId="703f6ac0-e7ee-4b0f-87bf-5b5e301ce923" providerId="ADAL" clId="{A2845DD5-45A9-4FA4-A083-17662E9EBDA7}" dt="2024-06-07T17:26:56.937" v="0" actId="47"/>
        <pc:sldMkLst>
          <pc:docMk/>
          <pc:sldMk cId="580976510" sldId="458"/>
        </pc:sldMkLst>
      </pc:sldChg>
      <pc:sldChg chg="del">
        <pc:chgData name="Stacy Robinson" userId="703f6ac0-e7ee-4b0f-87bf-5b5e301ce923" providerId="ADAL" clId="{A2845DD5-45A9-4FA4-A083-17662E9EBDA7}" dt="2024-06-07T17:26:56.937" v="0" actId="47"/>
        <pc:sldMkLst>
          <pc:docMk/>
          <pc:sldMk cId="337923463" sldId="459"/>
        </pc:sldMkLst>
      </pc:sldChg>
      <pc:sldChg chg="del">
        <pc:chgData name="Stacy Robinson" userId="703f6ac0-e7ee-4b0f-87bf-5b5e301ce923" providerId="ADAL" clId="{A2845DD5-45A9-4FA4-A083-17662E9EBDA7}" dt="2024-06-07T17:26:56.937" v="0" actId="47"/>
        <pc:sldMkLst>
          <pc:docMk/>
          <pc:sldMk cId="581214088" sldId="460"/>
        </pc:sldMkLst>
      </pc:sldChg>
      <pc:sldChg chg="del">
        <pc:chgData name="Stacy Robinson" userId="703f6ac0-e7ee-4b0f-87bf-5b5e301ce923" providerId="ADAL" clId="{A2845DD5-45A9-4FA4-A083-17662E9EBDA7}" dt="2024-06-07T17:26:56.937" v="0" actId="47"/>
        <pc:sldMkLst>
          <pc:docMk/>
          <pc:sldMk cId="259125785" sldId="461"/>
        </pc:sldMkLst>
      </pc:sldChg>
      <pc:sldChg chg="del">
        <pc:chgData name="Stacy Robinson" userId="703f6ac0-e7ee-4b0f-87bf-5b5e301ce923" providerId="ADAL" clId="{A2845DD5-45A9-4FA4-A083-17662E9EBDA7}" dt="2024-06-07T17:26:56.937" v="0" actId="47"/>
        <pc:sldMkLst>
          <pc:docMk/>
          <pc:sldMk cId="3819451068" sldId="462"/>
        </pc:sldMkLst>
      </pc:sldChg>
      <pc:sldChg chg="del">
        <pc:chgData name="Stacy Robinson" userId="703f6ac0-e7ee-4b0f-87bf-5b5e301ce923" providerId="ADAL" clId="{A2845DD5-45A9-4FA4-A083-17662E9EBDA7}" dt="2024-06-07T17:26:56.937" v="0" actId="47"/>
        <pc:sldMkLst>
          <pc:docMk/>
          <pc:sldMk cId="902051034" sldId="463"/>
        </pc:sldMkLst>
      </pc:sldChg>
      <pc:sldChg chg="del">
        <pc:chgData name="Stacy Robinson" userId="703f6ac0-e7ee-4b0f-87bf-5b5e301ce923" providerId="ADAL" clId="{A2845DD5-45A9-4FA4-A083-17662E9EBDA7}" dt="2024-06-07T17:26:56.937" v="0" actId="47"/>
        <pc:sldMkLst>
          <pc:docMk/>
          <pc:sldMk cId="3665398719" sldId="464"/>
        </pc:sldMkLst>
      </pc:sldChg>
      <pc:sldChg chg="del">
        <pc:chgData name="Stacy Robinson" userId="703f6ac0-e7ee-4b0f-87bf-5b5e301ce923" providerId="ADAL" clId="{A2845DD5-45A9-4FA4-A083-17662E9EBDA7}" dt="2024-06-07T17:26:56.937" v="0" actId="47"/>
        <pc:sldMkLst>
          <pc:docMk/>
          <pc:sldMk cId="4134297806" sldId="465"/>
        </pc:sldMkLst>
      </pc:sldChg>
      <pc:sldChg chg="del">
        <pc:chgData name="Stacy Robinson" userId="703f6ac0-e7ee-4b0f-87bf-5b5e301ce923" providerId="ADAL" clId="{A2845DD5-45A9-4FA4-A083-17662E9EBDA7}" dt="2024-06-07T17:26:56.937" v="0" actId="47"/>
        <pc:sldMkLst>
          <pc:docMk/>
          <pc:sldMk cId="2491868894" sldId="466"/>
        </pc:sldMkLst>
      </pc:sldChg>
      <pc:sldChg chg="del">
        <pc:chgData name="Stacy Robinson" userId="703f6ac0-e7ee-4b0f-87bf-5b5e301ce923" providerId="ADAL" clId="{A2845DD5-45A9-4FA4-A083-17662E9EBDA7}" dt="2024-06-07T17:26:56.937" v="0" actId="47"/>
        <pc:sldMkLst>
          <pc:docMk/>
          <pc:sldMk cId="740417417" sldId="467"/>
        </pc:sldMkLst>
      </pc:sldChg>
      <pc:sldChg chg="del">
        <pc:chgData name="Stacy Robinson" userId="703f6ac0-e7ee-4b0f-87bf-5b5e301ce923" providerId="ADAL" clId="{A2845DD5-45A9-4FA4-A083-17662E9EBDA7}" dt="2024-06-07T17:26:56.937" v="0" actId="47"/>
        <pc:sldMkLst>
          <pc:docMk/>
          <pc:sldMk cId="2234121306" sldId="468"/>
        </pc:sldMkLst>
      </pc:sldChg>
      <pc:sldChg chg="del">
        <pc:chgData name="Stacy Robinson" userId="703f6ac0-e7ee-4b0f-87bf-5b5e301ce923" providerId="ADAL" clId="{A2845DD5-45A9-4FA4-A083-17662E9EBDA7}" dt="2024-06-07T17:26:56.937" v="0" actId="47"/>
        <pc:sldMkLst>
          <pc:docMk/>
          <pc:sldMk cId="4166848179" sldId="4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8A35A-8F54-47DC-B0F8-64B393427ECF}"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E4392C-2B4B-48D6-93AB-A6BA1F0F6B80}" type="slidenum">
              <a:rPr lang="en-US" smtClean="0"/>
              <a:t>‹#›</a:t>
            </a:fld>
            <a:endParaRPr lang="en-US"/>
          </a:p>
        </p:txBody>
      </p:sp>
    </p:spTree>
    <p:extLst>
      <p:ext uri="{BB962C8B-B14F-4D97-AF65-F5344CB8AC3E}">
        <p14:creationId xmlns:p14="http://schemas.microsoft.com/office/powerpoint/2010/main" val="405865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a:t>
            </a:fld>
            <a:endParaRPr lang="en-US"/>
          </a:p>
        </p:txBody>
      </p:sp>
    </p:spTree>
    <p:extLst>
      <p:ext uri="{BB962C8B-B14F-4D97-AF65-F5344CB8AC3E}">
        <p14:creationId xmlns:p14="http://schemas.microsoft.com/office/powerpoint/2010/main" val="1335767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49"/>
            <a:ext cx="5486400" cy="4452505"/>
          </a:xfrm>
        </p:spPr>
        <p:txBody>
          <a:bodyPr/>
          <a:lstStyle/>
          <a:p>
            <a:pPr marR="0" lvl="0">
              <a:spcBef>
                <a:spcPts val="0"/>
              </a:spcBef>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We carried </a:t>
            </a:r>
            <a:r>
              <a:rPr lang="en-US" sz="1400" b="1" dirty="0">
                <a:effectLst/>
                <a:latin typeface="Arial" panose="020B0604020202020204" pitchFamily="34" charset="0"/>
                <a:ea typeface="Times New Roman" panose="02020603050405020304" pitchFamily="18" charset="0"/>
                <a:cs typeface="Arial" panose="020B0604020202020204" pitchFamily="34" charset="0"/>
              </a:rPr>
              <a:t>69,436</a:t>
            </a:r>
            <a:r>
              <a:rPr lang="en-US" sz="1400" dirty="0">
                <a:effectLst/>
                <a:latin typeface="Arial" panose="020B0604020202020204" pitchFamily="34" charset="0"/>
                <a:ea typeface="Times New Roman" panose="02020603050405020304" pitchFamily="18" charset="0"/>
                <a:cs typeface="Arial" panose="020B0604020202020204" pitchFamily="34" charset="0"/>
              </a:rPr>
              <a:t> ballots into the canvass period. </a:t>
            </a:r>
          </a:p>
          <a:p>
            <a:pPr marR="0" lvl="0">
              <a:spcBef>
                <a:spcPts val="0"/>
              </a:spcBef>
              <a:spcAft>
                <a:spcPts val="0"/>
              </a:spcAft>
            </a:pP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739775" marR="0" lvl="0" indent="-282575">
              <a:spcBef>
                <a:spcPts val="0"/>
              </a:spcBef>
              <a:spcAft>
                <a:spcPts val="0"/>
              </a:spcAft>
              <a:buFont typeface="Arial" panose="020B0604020202020204" pitchFamily="34" charset="0"/>
              <a:buChar char="•"/>
            </a:pPr>
            <a:r>
              <a:rPr lang="en-US" sz="1400" dirty="0">
                <a:effectLst/>
                <a:latin typeface="Arial" panose="020B0604020202020204" pitchFamily="34" charset="0"/>
                <a:ea typeface="Times New Roman" panose="02020603050405020304" pitchFamily="18" charset="0"/>
                <a:cs typeface="Arial" panose="020B0604020202020204" pitchFamily="34" charset="0"/>
              </a:rPr>
              <a:t>There were </a:t>
            </a:r>
            <a:r>
              <a:rPr lang="en-US" sz="1400" b="1" dirty="0">
                <a:effectLst/>
                <a:latin typeface="Arial" panose="020B0604020202020204" pitchFamily="34" charset="0"/>
                <a:ea typeface="Times New Roman" panose="02020603050405020304" pitchFamily="18" charset="0"/>
                <a:cs typeface="Arial" panose="020B0604020202020204" pitchFamily="34" charset="0"/>
              </a:rPr>
              <a:t>2,708 </a:t>
            </a:r>
            <a:r>
              <a:rPr lang="en-US" sz="1400" dirty="0">
                <a:effectLst/>
                <a:latin typeface="Arial" panose="020B0604020202020204" pitchFamily="34" charset="0"/>
                <a:ea typeface="Times New Roman" panose="02020603050405020304" pitchFamily="18" charset="0"/>
                <a:cs typeface="Arial" panose="020B0604020202020204" pitchFamily="34" charset="0"/>
              </a:rPr>
              <a:t>ballots that were challenged for non-matching or missing signatures. After the office reached out to voters by mail, phone, and email to cure them </a:t>
            </a:r>
            <a:r>
              <a:rPr lang="en-US" sz="1400" b="1" dirty="0">
                <a:effectLst/>
                <a:latin typeface="Arial" panose="020B0604020202020204" pitchFamily="34" charset="0"/>
                <a:ea typeface="Times New Roman" panose="02020603050405020304" pitchFamily="18" charset="0"/>
                <a:cs typeface="Arial" panose="020B0604020202020204" pitchFamily="34" charset="0"/>
              </a:rPr>
              <a:t>2,441</a:t>
            </a:r>
            <a:r>
              <a:rPr lang="en-US" sz="1400" dirty="0">
                <a:effectLst/>
                <a:latin typeface="Arial" panose="020B0604020202020204" pitchFamily="34" charset="0"/>
                <a:ea typeface="Times New Roman" panose="02020603050405020304" pitchFamily="18" charset="0"/>
                <a:cs typeface="Arial" panose="020B0604020202020204" pitchFamily="34" charset="0"/>
              </a:rPr>
              <a:t> were cured and qualified, accounting for a </a:t>
            </a:r>
            <a:r>
              <a:rPr lang="en-US" sz="1400" b="1" dirty="0">
                <a:effectLst/>
                <a:latin typeface="Arial" panose="020B0604020202020204" pitchFamily="34" charset="0"/>
                <a:ea typeface="Times New Roman" panose="02020603050405020304" pitchFamily="18" charset="0"/>
                <a:cs typeface="Arial" panose="020B0604020202020204" pitchFamily="34" charset="0"/>
              </a:rPr>
              <a:t>90%</a:t>
            </a:r>
            <a:r>
              <a:rPr lang="en-US" sz="1400" dirty="0">
                <a:effectLst/>
                <a:latin typeface="Arial" panose="020B0604020202020204" pitchFamily="34" charset="0"/>
                <a:ea typeface="Times New Roman" panose="02020603050405020304" pitchFamily="18" charset="0"/>
                <a:cs typeface="Arial" panose="020B0604020202020204" pitchFamily="34" charset="0"/>
              </a:rPr>
              <a:t> cure rate. </a:t>
            </a:r>
          </a:p>
          <a:p>
            <a:pPr marL="342900" indent="-109538">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R="0">
              <a:spcBef>
                <a:spcPts val="0"/>
              </a:spcBef>
              <a:spcAft>
                <a:spcPts val="0"/>
              </a:spcAft>
              <a:tabLst>
                <a:tab pos="457200" algn="l"/>
              </a:tabLst>
            </a:pPr>
            <a:r>
              <a:rPr lang="en-US" sz="1400" dirty="0">
                <a:effectLst/>
                <a:latin typeface="Arial" panose="020B0604020202020204" pitchFamily="34" charset="0"/>
                <a:ea typeface="Times New Roman" panose="02020603050405020304" pitchFamily="18" charset="0"/>
                <a:cs typeface="Arial" panose="020B0604020202020204" pitchFamily="34" charset="0"/>
              </a:rPr>
              <a:t>We perform two very important postelection functions during the canvass period:</a:t>
            </a:r>
          </a:p>
          <a:p>
            <a:pPr marL="742950" marR="0" lvl="2" indent="-285750">
              <a:spcBef>
                <a:spcPts val="0"/>
              </a:spcBef>
              <a:spcAft>
                <a:spcPts val="0"/>
              </a:spcAft>
              <a:buFont typeface="Arial" panose="020B0604020202020204" pitchFamily="34" charset="0"/>
              <a:buChar char="•"/>
            </a:pPr>
            <a:r>
              <a:rPr lang="en-US" sz="1400" dirty="0">
                <a:effectLst/>
                <a:latin typeface="Arial" panose="020B0604020202020204" pitchFamily="34" charset="0"/>
                <a:ea typeface="Times New Roman" panose="02020603050405020304" pitchFamily="18" charset="0"/>
                <a:cs typeface="Arial" panose="020B0604020202020204" pitchFamily="34" charset="0"/>
              </a:rPr>
              <a:t>We </a:t>
            </a:r>
            <a:r>
              <a:rPr lang="en-US" sz="1400" b="1" dirty="0">
                <a:effectLst/>
                <a:latin typeface="Arial" panose="020B0604020202020204" pitchFamily="34" charset="0"/>
                <a:ea typeface="Times New Roman" panose="02020603050405020304" pitchFamily="18" charset="0"/>
                <a:cs typeface="Arial" panose="020B0604020202020204" pitchFamily="34" charset="0"/>
              </a:rPr>
              <a:t>reconcile our voter rosters</a:t>
            </a:r>
            <a:r>
              <a:rPr lang="en-US" sz="1400" dirty="0">
                <a:effectLst/>
                <a:latin typeface="Arial" panose="020B0604020202020204" pitchFamily="34" charset="0"/>
                <a:ea typeface="Times New Roman" panose="02020603050405020304" pitchFamily="18" charset="0"/>
                <a:cs typeface="Arial" panose="020B0604020202020204" pitchFamily="34" charset="0"/>
              </a:rPr>
              <a:t>, which checks to make sure our volunteers didn’t stuff the ballot box at the vote centers.</a:t>
            </a:r>
          </a:p>
          <a:p>
            <a:pPr marL="742950" marR="0" lvl="2" indent="-285750">
              <a:spcBef>
                <a:spcPts val="0"/>
              </a:spcBef>
              <a:spcAft>
                <a:spcPts val="0"/>
              </a:spcAft>
              <a:buFont typeface="Arial" panose="020B0604020202020204" pitchFamily="34" charset="0"/>
              <a:buChar char="•"/>
            </a:pPr>
            <a:r>
              <a:rPr lang="en-US" sz="1400" dirty="0">
                <a:effectLst/>
                <a:latin typeface="Arial" panose="020B0604020202020204" pitchFamily="34" charset="0"/>
                <a:ea typeface="Times New Roman" panose="02020603050405020304" pitchFamily="18" charset="0"/>
                <a:cs typeface="Arial" panose="020B0604020202020204" pitchFamily="34" charset="0"/>
              </a:rPr>
              <a:t>And we performed a </a:t>
            </a:r>
            <a:r>
              <a:rPr lang="en-US" sz="1400" b="1" dirty="0">
                <a:effectLst/>
                <a:latin typeface="Arial" panose="020B0604020202020204" pitchFamily="34" charset="0"/>
                <a:ea typeface="Times New Roman" panose="02020603050405020304" pitchFamily="18" charset="0"/>
                <a:cs typeface="Arial" panose="020B0604020202020204" pitchFamily="34" charset="0"/>
              </a:rPr>
              <a:t>manual tally</a:t>
            </a:r>
            <a:r>
              <a:rPr lang="en-US" sz="1400" dirty="0">
                <a:effectLst/>
                <a:latin typeface="Arial" panose="020B0604020202020204" pitchFamily="34" charset="0"/>
                <a:ea typeface="Times New Roman" panose="02020603050405020304" pitchFamily="18" charset="0"/>
                <a:cs typeface="Arial" panose="020B0604020202020204" pitchFamily="34" charset="0"/>
              </a:rPr>
              <a:t> – auditing our machine count to make sure our IT staff programmed the machines correctly and nobody corrupted the machines out at the vote centers.</a:t>
            </a:r>
          </a:p>
          <a:p>
            <a:pPr marL="1200150" marR="0" lvl="3" indent="-285750">
              <a:spcBef>
                <a:spcPts val="0"/>
              </a:spcBef>
              <a:spcAft>
                <a:spcPts val="0"/>
              </a:spcAft>
              <a:buFont typeface="Courier New" panose="02070309020205020404" pitchFamily="49" charset="0"/>
              <a:buChar char="o"/>
            </a:pPr>
            <a:r>
              <a:rPr lang="en-US" sz="1400" b="1" dirty="0">
                <a:effectLst/>
                <a:latin typeface="Arial" panose="020B0604020202020204" pitchFamily="34" charset="0"/>
                <a:ea typeface="Times New Roman" panose="02020603050405020304" pitchFamily="18" charset="0"/>
                <a:cs typeface="Arial" panose="020B0604020202020204" pitchFamily="34" charset="0"/>
              </a:rPr>
              <a:t>6,062</a:t>
            </a:r>
            <a:r>
              <a:rPr lang="en-US" sz="1400" dirty="0">
                <a:effectLst/>
                <a:latin typeface="Arial" panose="020B0604020202020204" pitchFamily="34" charset="0"/>
                <a:ea typeface="Times New Roman" panose="02020603050405020304" pitchFamily="18" charset="0"/>
                <a:cs typeface="Arial" panose="020B0604020202020204" pitchFamily="34" charset="0"/>
              </a:rPr>
              <a:t> vote center </a:t>
            </a:r>
          </a:p>
          <a:p>
            <a:pPr marL="1200150" marR="0" lvl="3" indent="-285750">
              <a:spcBef>
                <a:spcPts val="0"/>
              </a:spcBef>
              <a:spcAft>
                <a:spcPts val="0"/>
              </a:spcAft>
              <a:buFont typeface="Courier New" panose="02070309020205020404" pitchFamily="49" charset="0"/>
              <a:buChar char="o"/>
            </a:pPr>
            <a:r>
              <a:rPr lang="en-US" sz="1400" b="1" dirty="0">
                <a:effectLst/>
                <a:latin typeface="Arial" panose="020B0604020202020204" pitchFamily="34" charset="0"/>
                <a:ea typeface="Times New Roman" panose="02020603050405020304" pitchFamily="18" charset="0"/>
                <a:cs typeface="Arial" panose="020B0604020202020204" pitchFamily="34" charset="0"/>
              </a:rPr>
              <a:t>1,401</a:t>
            </a:r>
            <a:r>
              <a:rPr lang="en-US" sz="1400" dirty="0">
                <a:effectLst/>
                <a:latin typeface="Arial" panose="020B0604020202020204" pitchFamily="34" charset="0"/>
                <a:ea typeface="Times New Roman" panose="02020603050405020304" pitchFamily="18" charset="0"/>
                <a:cs typeface="Arial" panose="020B0604020202020204" pitchFamily="34" charset="0"/>
              </a:rPr>
              <a:t> vote-by-mail</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6702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11</a:t>
            </a:fld>
            <a:endParaRPr lang="en-US"/>
          </a:p>
        </p:txBody>
      </p:sp>
    </p:spTree>
    <p:extLst>
      <p:ext uri="{BB962C8B-B14F-4D97-AF65-F5344CB8AC3E}">
        <p14:creationId xmlns:p14="http://schemas.microsoft.com/office/powerpoint/2010/main" val="321207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12</a:t>
            </a:fld>
            <a:endParaRPr lang="en-US"/>
          </a:p>
        </p:txBody>
      </p:sp>
    </p:spTree>
    <p:extLst>
      <p:ext uri="{BB962C8B-B14F-4D97-AF65-F5344CB8AC3E}">
        <p14:creationId xmlns:p14="http://schemas.microsoft.com/office/powerpoint/2010/main" val="2693412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13</a:t>
            </a:fld>
            <a:endParaRPr lang="en-US"/>
          </a:p>
        </p:txBody>
      </p:sp>
    </p:spTree>
    <p:extLst>
      <p:ext uri="{BB962C8B-B14F-4D97-AF65-F5344CB8AC3E}">
        <p14:creationId xmlns:p14="http://schemas.microsoft.com/office/powerpoint/2010/main" val="1626734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14</a:t>
            </a:fld>
            <a:endParaRPr lang="en-US"/>
          </a:p>
        </p:txBody>
      </p:sp>
    </p:spTree>
    <p:extLst>
      <p:ext uri="{BB962C8B-B14F-4D97-AF65-F5344CB8AC3E}">
        <p14:creationId xmlns:p14="http://schemas.microsoft.com/office/powerpoint/2010/main" val="1297974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15</a:t>
            </a:fld>
            <a:endParaRPr lang="en-US"/>
          </a:p>
        </p:txBody>
      </p:sp>
    </p:spTree>
    <p:extLst>
      <p:ext uri="{BB962C8B-B14F-4D97-AF65-F5344CB8AC3E}">
        <p14:creationId xmlns:p14="http://schemas.microsoft.com/office/powerpoint/2010/main" val="3429136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16</a:t>
            </a:fld>
            <a:endParaRPr lang="en-US"/>
          </a:p>
        </p:txBody>
      </p:sp>
    </p:spTree>
    <p:extLst>
      <p:ext uri="{BB962C8B-B14F-4D97-AF65-F5344CB8AC3E}">
        <p14:creationId xmlns:p14="http://schemas.microsoft.com/office/powerpoint/2010/main" val="3918099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17</a:t>
            </a:fld>
            <a:endParaRPr lang="en-US"/>
          </a:p>
        </p:txBody>
      </p:sp>
    </p:spTree>
    <p:extLst>
      <p:ext uri="{BB962C8B-B14F-4D97-AF65-F5344CB8AC3E}">
        <p14:creationId xmlns:p14="http://schemas.microsoft.com/office/powerpoint/2010/main" val="1453298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18</a:t>
            </a:fld>
            <a:endParaRPr lang="en-US"/>
          </a:p>
        </p:txBody>
      </p:sp>
    </p:spTree>
    <p:extLst>
      <p:ext uri="{BB962C8B-B14F-4D97-AF65-F5344CB8AC3E}">
        <p14:creationId xmlns:p14="http://schemas.microsoft.com/office/powerpoint/2010/main" val="1579443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Following the March 2024 primary election, our office received valuable feedback from a number of poll observers and groups. These comments and suggestions have been carefully considered and, where possible, will be incorporated into our future training and vote center organization.</a:t>
            </a:r>
          </a:p>
          <a:p>
            <a:pPr marL="857250" indent="-857250" algn="l">
              <a:buFont typeface="Courier New" panose="02070309020205020404" pitchFamily="49" charset="0"/>
              <a:buChar char="o"/>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Some materials not being readily available or easily viewed by voters when entering a vote center</a:t>
            </a: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Assistive devices not readily observed but still available upon request</a:t>
            </a: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Insufficient informational signage in the vote center</a:t>
            </a: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Insufficient directional signage to and around the vote center</a:t>
            </a: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Vote center workers not easily identifiable by wearing a nametags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19</a:t>
            </a:fld>
            <a:endParaRPr lang="en-US" dirty="0"/>
          </a:p>
        </p:txBody>
      </p:sp>
    </p:spTree>
    <p:extLst>
      <p:ext uri="{BB962C8B-B14F-4D97-AF65-F5344CB8AC3E}">
        <p14:creationId xmlns:p14="http://schemas.microsoft.com/office/powerpoint/2010/main" val="3160138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a:t>
            </a:fld>
            <a:endParaRPr lang="en-US"/>
          </a:p>
        </p:txBody>
      </p:sp>
    </p:spTree>
    <p:extLst>
      <p:ext uri="{BB962C8B-B14F-4D97-AF65-F5344CB8AC3E}">
        <p14:creationId xmlns:p14="http://schemas.microsoft.com/office/powerpoint/2010/main" val="829903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panose="020B0604020202020204" pitchFamily="34" charset="0"/>
                <a:ea typeface="Aptos" panose="020B0004020202020204" pitchFamily="34" charset="0"/>
                <a:cs typeface="Arial" panose="020B0604020202020204" pitchFamily="34" charset="0"/>
              </a:rPr>
              <a:t>A reminder notice was sent to all vote centers after DRC’s initial feedback.</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20</a:t>
            </a:fld>
            <a:endParaRPr lang="en-US"/>
          </a:p>
        </p:txBody>
      </p:sp>
    </p:spTree>
    <p:extLst>
      <p:ext uri="{BB962C8B-B14F-4D97-AF65-F5344CB8AC3E}">
        <p14:creationId xmlns:p14="http://schemas.microsoft.com/office/powerpoint/2010/main" val="221011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kern="100" dirty="0">
                <a:effectLst/>
                <a:latin typeface="Arial" panose="020B0604020202020204" pitchFamily="34" charset="0"/>
                <a:ea typeface="Aptos" panose="020B0004020202020204" pitchFamily="34" charset="0"/>
                <a:cs typeface="Arial" panose="020B0604020202020204" pitchFamily="34" charset="0"/>
              </a:rPr>
              <a:t>These concerns and the other information that was received will be incorporated into the updated election aide training manual and syllabus as well as being reinforced during election aide training.</a:t>
            </a:r>
          </a:p>
          <a:p>
            <a:pPr algn="l"/>
            <a:endParaRPr lang="en-US" kern="100" dirty="0">
              <a:effectLst/>
              <a:latin typeface="Arial" panose="020B0604020202020204" pitchFamily="34" charset="0"/>
              <a:ea typeface="Aptos" panose="020B0004020202020204" pitchFamily="34" charset="0"/>
              <a:cs typeface="Arial" panose="020B0604020202020204" pitchFamily="34" charset="0"/>
            </a:endParaRPr>
          </a:p>
          <a:p>
            <a:pPr algn="l"/>
            <a:r>
              <a:rPr lang="en-US" kern="100" dirty="0">
                <a:effectLst/>
                <a:latin typeface="Arial" panose="020B0604020202020204" pitchFamily="34" charset="0"/>
                <a:ea typeface="Aptos" panose="020B0004020202020204" pitchFamily="34" charset="0"/>
                <a:cs typeface="Arial" panose="020B0604020202020204" pitchFamily="34" charset="0"/>
              </a:rPr>
              <a:t>In the first few days of the November election, our on the ground staff will be in the vote centers to review the vote center, and to make suggestions and corrections to vote center devices and materials.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21</a:t>
            </a:fld>
            <a:endParaRPr lang="en-US"/>
          </a:p>
        </p:txBody>
      </p:sp>
    </p:spTree>
    <p:extLst>
      <p:ext uri="{BB962C8B-B14F-4D97-AF65-F5344CB8AC3E}">
        <p14:creationId xmlns:p14="http://schemas.microsoft.com/office/powerpoint/2010/main" val="2105988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Times New Roman" panose="02020603050405020304" pitchFamily="18" charset="0"/>
                <a:cs typeface="Times New Roman" panose="02020603050405020304" pitchFamily="18" charset="0"/>
              </a:rPr>
              <a:t>There are only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152</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days until the November General Election…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7659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23</a:t>
            </a:fld>
            <a:endParaRPr lang="en-US"/>
          </a:p>
        </p:txBody>
      </p:sp>
    </p:spTree>
    <p:extLst>
      <p:ext uri="{BB962C8B-B14F-4D97-AF65-F5344CB8AC3E}">
        <p14:creationId xmlns:p14="http://schemas.microsoft.com/office/powerpoint/2010/main" val="3883484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indent="-228600" defTabSz="914400">
              <a:lnSpc>
                <a:spcPct val="90000"/>
              </a:lnSpc>
              <a:spcAft>
                <a:spcPts val="600"/>
              </a:spcAft>
              <a:buFont typeface="Arial" panose="020B0604020202020204" pitchFamily="34" charset="0"/>
              <a:buChar char="•"/>
            </a:pPr>
            <a:r>
              <a:rPr lang="en-US" sz="1200" dirty="0"/>
              <a:t>Next Meeting (Tentative): Thursday, September 5, 2024</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24</a:t>
            </a:fld>
            <a:endParaRPr lang="en-US"/>
          </a:p>
        </p:txBody>
      </p:sp>
    </p:spTree>
    <p:extLst>
      <p:ext uri="{BB962C8B-B14F-4D97-AF65-F5344CB8AC3E}">
        <p14:creationId xmlns:p14="http://schemas.microsoft.com/office/powerpoint/2010/main" val="158860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25</a:t>
            </a:fld>
            <a:endParaRPr lang="en-US"/>
          </a:p>
        </p:txBody>
      </p:sp>
    </p:spTree>
    <p:extLst>
      <p:ext uri="{BB962C8B-B14F-4D97-AF65-F5344CB8AC3E}">
        <p14:creationId xmlns:p14="http://schemas.microsoft.com/office/powerpoint/2010/main" val="4041192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As of the 15-day close of registration prior to the March Primary Election: </a:t>
            </a:r>
          </a:p>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281,556</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registered voters in Placer County</a:t>
            </a:r>
          </a:p>
          <a:p>
            <a:pPr marL="45720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41% Republicans	114,289</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32% Democrats</a:t>
            </a:r>
            <a:r>
              <a:rPr lang="en-US" sz="1400" b="1" dirty="0">
                <a:latin typeface="Arial" panose="020B0604020202020204" pitchFamily="34" charset="0"/>
                <a:ea typeface="Times New Roman" panose="02020603050405020304" pitchFamily="18" charset="0"/>
                <a:cs typeface="Times New Roman" panose="02020603050405020304" pitchFamily="18" charset="0"/>
              </a:rPr>
              <a:t>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89,229</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19% No Party Preference	54,255</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belong to other “qualified” political parties (Green, American Independent, Libertarian, Peace and Freedom)</a:t>
            </a:r>
          </a:p>
          <a:p>
            <a:pPr marL="45720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miscellaneous parties attempting to qualify (Reform Party, Communist Party,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3060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Out of 58 counties, Placer County is the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18</a:t>
            </a:r>
            <a:r>
              <a:rPr lang="en-US" sz="1400" b="1" baseline="30000" dirty="0">
                <a:effectLst/>
                <a:latin typeface="Arial" panose="020B0604020202020204" pitchFamily="34" charset="0"/>
                <a:ea typeface="Times New Roman" panose="02020603050405020304" pitchFamily="18" charset="0"/>
                <a:cs typeface="Times New Roman" panose="02020603050405020304" pitchFamily="18" charset="0"/>
              </a:rPr>
              <a:t>th</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 largest county</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in voter registration in California.</a:t>
            </a:r>
          </a:p>
          <a:p>
            <a:pPr marL="0" marR="0">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We are also very close to the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top 5% of largest counties</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in the nation.</a:t>
            </a:r>
          </a:p>
          <a:p>
            <a:pPr marL="0" marR="0">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We now have the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3</a:t>
            </a:r>
            <a:r>
              <a:rPr lang="en-US" sz="1400" b="1" baseline="30000" dirty="0">
                <a:effectLst/>
                <a:latin typeface="Arial" panose="020B0604020202020204" pitchFamily="34" charset="0"/>
                <a:ea typeface="Times New Roman" panose="02020603050405020304" pitchFamily="18" charset="0"/>
                <a:cs typeface="Times New Roman" panose="02020603050405020304" pitchFamily="18" charset="0"/>
              </a:rPr>
              <a:t>rd</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 highest percentage of eligible voters who are registered</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in California.</a:t>
            </a:r>
          </a:p>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Over 93%</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of our eligible voters are registered.</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7810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49"/>
            <a:ext cx="5584370" cy="4180115"/>
          </a:xfrm>
        </p:spPr>
        <p:txBody>
          <a:bodyPr/>
          <a:lstStyle/>
          <a:p>
            <a:pPr marL="115888"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This election was historically lower in turnout at a little over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48.3%</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Usually in Placer we see a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55%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to</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 60%</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in a presidential primary election.</a:t>
            </a:r>
          </a:p>
          <a:p>
            <a:pPr marL="115888" marR="0">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115888"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Even though turnout was light, we still have higher turnout than most other counties in California.</a:t>
            </a:r>
          </a:p>
          <a:p>
            <a:pPr marL="519113" marR="0" lvl="2" indent="-285750">
              <a:spcBef>
                <a:spcPts val="0"/>
              </a:spcBef>
              <a:spcAft>
                <a:spcPts val="0"/>
              </a:spcAft>
              <a:buFont typeface="Arial" panose="020B0604020202020204" pitchFamily="34" charset="0"/>
              <a:buChar char="•"/>
              <a:tabLst>
                <a:tab pos="233363"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The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state turnout was 35%</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so we are beating the state by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almost 13 percentage points</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a:t>
            </a:r>
          </a:p>
          <a:p>
            <a:pPr marL="519113" marR="0" lvl="2" indent="-285750">
              <a:spcBef>
                <a:spcPts val="0"/>
              </a:spcBef>
              <a:spcAft>
                <a:spcPts val="0"/>
              </a:spcAft>
              <a:buFont typeface="Arial" panose="020B0604020202020204" pitchFamily="34" charset="0"/>
              <a:buChar char="•"/>
              <a:tabLst>
                <a:tab pos="233363"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Out of California’s 58 counties, our turnout is currently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16</a:t>
            </a:r>
            <a:r>
              <a:rPr lang="en-US" sz="1400" b="1" baseline="30000" dirty="0">
                <a:effectLst/>
                <a:latin typeface="Arial" panose="020B0604020202020204" pitchFamily="34" charset="0"/>
                <a:ea typeface="Times New Roman" panose="02020603050405020304" pitchFamily="18" charset="0"/>
                <a:cs typeface="Times New Roman" panose="02020603050405020304" pitchFamily="18" charset="0"/>
              </a:rPr>
              <a:t>th</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 highest.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519113" marR="0" lvl="2" indent="-285750">
              <a:spcBef>
                <a:spcPts val="0"/>
              </a:spcBef>
              <a:spcAft>
                <a:spcPts val="0"/>
              </a:spcAft>
              <a:buFont typeface="Arial" panose="020B0604020202020204" pitchFamily="34" charset="0"/>
              <a:buChar char="•"/>
              <a:tabLst>
                <a:tab pos="233363"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Of counties our size or larger, only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Sonoma County</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has a higher turnout at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50.2%.</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801688" marR="0" lvl="2" indent="-285750">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We attribute our lower-than-average turnout to the fact that the presidential contests were essentially non-contested by the time Super Tuesday rolled around.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583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49"/>
            <a:ext cx="5486400" cy="4284663"/>
          </a:xfrm>
        </p:spPr>
        <p: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Our turnout was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48.3%</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with almost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135,869</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ballots cast:</a:t>
            </a:r>
          </a:p>
          <a:p>
            <a:pPr marL="342900" marR="0" lvl="0" indent="-342900">
              <a:spcBef>
                <a:spcPts val="0"/>
              </a:spcBef>
              <a:spcAft>
                <a:spcPts val="0"/>
              </a:spcAft>
              <a:buFont typeface="Symbol" panose="05050102010706020507" pitchFamily="18" charset="2"/>
              <a:buChar char=""/>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15,295</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vote center ballots (including provisions)</a:t>
            </a:r>
          </a:p>
          <a:p>
            <a:pPr marL="342900" marR="0" lvl="0" indent="-342900">
              <a:spcBef>
                <a:spcPts val="0"/>
              </a:spcBef>
              <a:spcAft>
                <a:spcPts val="0"/>
              </a:spcAft>
              <a:buFont typeface="Symbol" panose="05050102010706020507" pitchFamily="18" charset="2"/>
              <a:buChar char=""/>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120,574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vote-by-mail ballots</a:t>
            </a:r>
          </a:p>
          <a:p>
            <a:pPr marL="742950" marR="0" lvl="1" indent="-285750">
              <a:spcBef>
                <a:spcPts val="0"/>
              </a:spcBef>
              <a:spcAft>
                <a:spcPts val="0"/>
              </a:spcAft>
              <a:buFont typeface="Courier New" panose="02070309020205020404" pitchFamily="49" charset="0"/>
              <a:buChar char="o"/>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voters that used RAVBM.</a:t>
            </a:r>
          </a:p>
          <a:p>
            <a:pPr marL="742950" marR="0" lvl="1" indent="-285750">
              <a:spcBef>
                <a:spcPts val="0"/>
              </a:spcBef>
              <a:spcAft>
                <a:spcPts val="0"/>
              </a:spcAft>
              <a:buFont typeface="Courier New" panose="02070309020205020404" pitchFamily="49" charset="0"/>
              <a:buChar char="o"/>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86</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UOCAVA voters used RAVBM.</a:t>
            </a:r>
          </a:p>
          <a:p>
            <a:pPr marL="742950" marR="0" lvl="1" indent="-285750">
              <a:spcBef>
                <a:spcPts val="0"/>
              </a:spcBef>
              <a:spcAft>
                <a:spcPts val="0"/>
              </a:spcAft>
              <a:buFont typeface="Courier New" panose="02070309020205020404" pitchFamily="49" charset="0"/>
              <a:buChar char="o"/>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104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provisional ballots were cast; more than 85% of them were qualified to be counted.</a:t>
            </a:r>
          </a:p>
          <a:p>
            <a:pPr marL="742950" marR="0" lvl="1" indent="-285750">
              <a:spcBef>
                <a:spcPts val="0"/>
              </a:spcBef>
              <a:spcAft>
                <a:spcPts val="0"/>
              </a:spcAft>
              <a:buFont typeface="Courier New" panose="02070309020205020404" pitchFamily="49" charset="0"/>
              <a:buChar char="o"/>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446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CVR ballots were cast; more than 97% were qualified to be counted.</a:t>
            </a:r>
          </a:p>
          <a:p>
            <a:pPr marL="742950" marR="0" lvl="1" indent="-285750">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For this presidential election the Democratic, American Independent, and Libertarian parties were allowing crossover voting; </a:t>
            </a:r>
          </a:p>
          <a:p>
            <a:pPr marL="1143000" marR="0" lvl="2" indent="-228600">
              <a:spcBef>
                <a:spcPts val="0"/>
              </a:spcBef>
              <a:spcAft>
                <a:spcPts val="0"/>
              </a:spcAft>
              <a:buFont typeface="Wingdings" panose="05000000000000000000" pitchFamily="2" charset="2"/>
              <a:buChar char=""/>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2,845</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Democratic/NPP requested ballots</a:t>
            </a:r>
          </a:p>
          <a:p>
            <a:pPr marL="1143000" marR="0" lvl="2" indent="-228600">
              <a:spcBef>
                <a:spcPts val="0"/>
              </a:spcBef>
              <a:spcAft>
                <a:spcPts val="0"/>
              </a:spcAft>
              <a:buFont typeface="Wingdings" panose="05000000000000000000" pitchFamily="2" charset="2"/>
              <a:buChar char=""/>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707</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American Independent/NPP requested ballots</a:t>
            </a:r>
          </a:p>
          <a:p>
            <a:pPr marL="1143000" marR="0" lvl="2" indent="-228600">
              <a:spcBef>
                <a:spcPts val="0"/>
              </a:spcBef>
              <a:spcAft>
                <a:spcPts val="0"/>
              </a:spcAft>
              <a:buFont typeface="Wingdings" panose="05000000000000000000" pitchFamily="2" charset="2"/>
              <a:buChar char=""/>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133</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Libertarian/NPP requested ballots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3177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857250" indent="-857250" algn="l">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4,000 voters voted early in the first 10 days before Election Day and around 11,000 waited until Election Day to vote  </a:t>
            </a:r>
          </a:p>
          <a:p>
            <a:pPr algn="l"/>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857250" indent="-857250" algn="l">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6,300 voters cast their ballots as traditional polling place ballots</a:t>
            </a:r>
          </a:p>
          <a:p>
            <a:pPr algn="l"/>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857250" indent="-857250" algn="l">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Over 8,000 scanned their vote-by-mail ballots at the vote center and watched their ballots being counted right there in real time. Part of this was because we asked our vote center staff to encourage voters to scan their ballots in this manner</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7</a:t>
            </a:fld>
            <a:endParaRPr lang="en-US"/>
          </a:p>
        </p:txBody>
      </p:sp>
    </p:spTree>
    <p:extLst>
      <p:ext uri="{BB962C8B-B14F-4D97-AF65-F5344CB8AC3E}">
        <p14:creationId xmlns:p14="http://schemas.microsoft.com/office/powerpoint/2010/main" val="365113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Our most popular vote center was at our new Rocklin office with 1,247 voters over 11 days</a:t>
            </a:r>
          </a:p>
          <a:p>
            <a:pPr algn="l"/>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The busiest vote center on Election Day was the Granite Bay Library location with 718 voters casting ballots at this location</a:t>
            </a:r>
          </a:p>
          <a:p>
            <a:pPr algn="l"/>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By encouraging voters to scan and count vote-by-mail ballots at the vote centers, we increased our in-person voting participation from 8% to around 11%.  While there was an increase in our in-person voting, that means that roughly 9 out of 10 voters were not in person and either mailed their ballot back, placed their ballot in one of the 30 ballot drop boxes or took their ballot to a vote center and dropped it off in that chosen location</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8</a:t>
            </a:fld>
            <a:endParaRPr lang="en-US"/>
          </a:p>
        </p:txBody>
      </p:sp>
    </p:spTree>
    <p:extLst>
      <p:ext uri="{BB962C8B-B14F-4D97-AF65-F5344CB8AC3E}">
        <p14:creationId xmlns:p14="http://schemas.microsoft.com/office/powerpoint/2010/main" val="3212079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49"/>
            <a:ext cx="5486400" cy="4361065"/>
          </a:xfrm>
        </p:spPr>
        <p: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Placer County had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30</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drop boxes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located throughout the county.</a:t>
            </a:r>
          </a:p>
          <a:p>
            <a:pPr marL="0" marR="0">
              <a:spcBef>
                <a:spcPts val="0"/>
              </a:spcBef>
              <a:spcAft>
                <a:spcPts val="0"/>
              </a:spcAft>
            </a:pPr>
            <a:r>
              <a:rPr lang="en-US" sz="1400" i="1" dirty="0">
                <a:effectLst/>
                <a:latin typeface="Arial" panose="020B0604020202020204" pitchFamily="34" charset="0"/>
                <a:ea typeface="Times New Roman" panose="02020603050405020304" pitchFamily="18" charset="0"/>
                <a:cs typeface="Times New Roman" panose="02020603050405020304" pitchFamily="18" charset="0"/>
              </a:rPr>
              <a:t>Highest number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of returned ballots:</a:t>
            </a:r>
          </a:p>
          <a:p>
            <a:pPr marL="742950" marR="0" lvl="1" indent="-285750">
              <a:spcBef>
                <a:spcPts val="0"/>
              </a:spcBef>
              <a:spcAft>
                <a:spcPts val="0"/>
              </a:spcAft>
              <a:buFont typeface="Arial" panose="020B0604020202020204" pitchFamily="34" charset="0"/>
              <a:buChar char="•"/>
              <a:tabLst>
                <a:tab pos="914400" algn="l"/>
              </a:tabLs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9,494</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Placer County Clerk-Recorder Office – Auburn</a:t>
            </a:r>
          </a:p>
          <a:p>
            <a:pPr marL="0" marR="0">
              <a:spcBef>
                <a:spcPts val="0"/>
              </a:spcBef>
              <a:spcAft>
                <a:spcPts val="0"/>
              </a:spcAft>
            </a:pPr>
            <a:r>
              <a:rPr lang="en-US" sz="1400" i="1" dirty="0">
                <a:effectLst/>
                <a:latin typeface="Arial" panose="020B0604020202020204" pitchFamily="34" charset="0"/>
                <a:ea typeface="Times New Roman" panose="02020603050405020304" pitchFamily="18" charset="0"/>
                <a:cs typeface="Times New Roman" panose="02020603050405020304" pitchFamily="18" charset="0"/>
              </a:rPr>
              <a:t>Lowest number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of returned ballots:</a:t>
            </a:r>
          </a:p>
          <a:p>
            <a:pPr marL="742950" marR="0" lvl="1" indent="-285750">
              <a:spcBef>
                <a:spcPts val="0"/>
              </a:spcBef>
              <a:spcAft>
                <a:spcPts val="0"/>
              </a:spcAft>
              <a:buFont typeface="Arial" panose="020B0604020202020204" pitchFamily="34" charset="0"/>
              <a:buChar char="•"/>
              <a:tabLst>
                <a:tab pos="914400" algn="l"/>
              </a:tabLs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133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Olympic Valley Public Utility District</a:t>
            </a: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Requested boxes specifically from LAAC and/or VAAC meetings: </a:t>
            </a:r>
          </a:p>
          <a:p>
            <a:pPr marL="742950" marR="0" lvl="1" indent="-285750">
              <a:spcBef>
                <a:spcPts val="0"/>
              </a:spcBef>
              <a:spcAft>
                <a:spcPts val="0"/>
              </a:spcAft>
              <a:buFont typeface="Arial" panose="020B0604020202020204" pitchFamily="34" charset="0"/>
              <a:buChar char="•"/>
              <a:tabLst>
                <a:tab pos="914400" algn="l"/>
              </a:tabLs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347</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Gurdwara Sahib Sikh Temple</a:t>
            </a:r>
          </a:p>
          <a:p>
            <a:pPr marL="742950" marR="0" lvl="1" indent="-285750">
              <a:spcBef>
                <a:spcPts val="0"/>
              </a:spcBef>
              <a:spcAft>
                <a:spcPts val="0"/>
              </a:spcAft>
              <a:buFont typeface="Arial" panose="020B0604020202020204" pitchFamily="34" charset="0"/>
              <a:buChar char="•"/>
              <a:tabLst>
                <a:tab pos="914400" algn="l"/>
              </a:tabLs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825</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Oriental Market</a:t>
            </a: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At the request of Truckee residents to add a drop box, we are working with the Tahoe Truckee Airport District to add a 24/7 drop box. The drop box should be operational by the November general election.</a:t>
            </a: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0550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065501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63546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247979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006109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795554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845975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55AB83-92EB-4B7C-A04A-78F3CF22184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998668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55AB83-92EB-4B7C-A04A-78F3CF221848}" type="datetimeFigureOut">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896168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55AB83-92EB-4B7C-A04A-78F3CF221848}"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75606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5AB83-92EB-4B7C-A04A-78F3CF221848}"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73404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155AB83-92EB-4B7C-A04A-78F3CF22184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635635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914070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155AB83-92EB-4B7C-A04A-78F3CF22184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231280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59292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085199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13209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55AB83-92EB-4B7C-A04A-78F3CF22184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936455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55AB83-92EB-4B7C-A04A-78F3CF221848}" type="datetimeFigureOut">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07559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55AB83-92EB-4B7C-A04A-78F3CF221848}"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230132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5AB83-92EB-4B7C-A04A-78F3CF221848}"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5400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155AB83-92EB-4B7C-A04A-78F3CF22184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495704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155AB83-92EB-4B7C-A04A-78F3CF22184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622017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0155AB83-92EB-4B7C-A04A-78F3CF221848}" type="datetimeFigureOut">
              <a:rPr lang="en-US" smtClean="0"/>
              <a:t>6/7/2024</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434729E3-2E82-4CFB-8E7C-60B0DB8F16A9}" type="slidenum">
              <a:rPr lang="en-US" smtClean="0"/>
              <a:t>‹#›</a:t>
            </a:fld>
            <a:endParaRPr lang="en-US"/>
          </a:p>
        </p:txBody>
      </p:sp>
    </p:spTree>
    <p:extLst>
      <p:ext uri="{BB962C8B-B14F-4D97-AF65-F5344CB8AC3E}">
        <p14:creationId xmlns:p14="http://schemas.microsoft.com/office/powerpoint/2010/main" val="80470816"/>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0155AB83-92EB-4B7C-A04A-78F3CF221848}" type="datetimeFigureOut">
              <a:rPr lang="en-US" smtClean="0"/>
              <a:t>6/7/2024</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434729E3-2E82-4CFB-8E7C-60B0DB8F16A9}" type="slidenum">
              <a:rPr lang="en-US" smtClean="0"/>
              <a:t>‹#›</a:t>
            </a:fld>
            <a:endParaRPr lang="en-US"/>
          </a:p>
        </p:txBody>
      </p:sp>
    </p:spTree>
    <p:extLst>
      <p:ext uri="{BB962C8B-B14F-4D97-AF65-F5344CB8AC3E}">
        <p14:creationId xmlns:p14="http://schemas.microsoft.com/office/powerpoint/2010/main" val="3176765423"/>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982993" y="1676400"/>
            <a:ext cx="13869988" cy="3581400"/>
          </a:xfrm>
        </p:spPr>
        <p:txBody>
          <a:bodyPr>
            <a:noAutofit/>
          </a:bodyPr>
          <a:lstStyle/>
          <a:p>
            <a:pPr algn="ctr">
              <a:lnSpc>
                <a:spcPct val="100000"/>
              </a:lnSpc>
            </a:pPr>
            <a:r>
              <a:rPr lang="en-US" sz="8000" b="1" dirty="0">
                <a:solidFill>
                  <a:srgbClr val="0070C0"/>
                </a:solidFill>
                <a:latin typeface="Arial" panose="020B0604020202020204" pitchFamily="34" charset="0"/>
                <a:cs typeface="Arial" panose="020B0604020202020204" pitchFamily="34" charset="0"/>
              </a:rPr>
              <a:t>Voting Accessibility Advisory Committee (VAAC)</a:t>
            </a:r>
            <a:endParaRPr lang="en-US" dirty="0">
              <a:cs typeface="Calibri Light" panose="020F0302020204030204"/>
            </a:endParaRPr>
          </a:p>
        </p:txBody>
      </p:sp>
      <p:cxnSp>
        <p:nvCxnSpPr>
          <p:cNvPr id="13" name="Straight Connector 12"/>
          <p:cNvCxnSpPr>
            <a:cxnSpLocks/>
          </p:cNvCxnSpPr>
          <p:nvPr/>
        </p:nvCxnSpPr>
        <p:spPr>
          <a:xfrm>
            <a:off x="9527381" y="5257800"/>
            <a:ext cx="14325600" cy="0"/>
          </a:xfrm>
          <a:prstGeom prst="line">
            <a:avLst/>
          </a:prstGeom>
          <a:ln>
            <a:solidFill>
              <a:srgbClr val="00754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326687" y="6494440"/>
            <a:ext cx="13182600" cy="4708981"/>
          </a:xfrm>
          <a:prstGeom prst="rect">
            <a:avLst/>
          </a:prstGeom>
          <a:noFill/>
        </p:spPr>
        <p:txBody>
          <a:bodyPr wrap="square" lIns="91440" tIns="45720" rIns="91440" bIns="45720" rtlCol="0" anchor="t">
            <a:spAutoFit/>
          </a:bodyPr>
          <a:lstStyle/>
          <a:p>
            <a:pPr algn="ctr"/>
            <a:r>
              <a:rPr lang="en-US" sz="6000" spc="300" dirty="0">
                <a:solidFill>
                  <a:srgbClr val="007549"/>
                </a:solidFill>
              </a:rPr>
              <a:t>A forum for representatives of the disability and senior communities to have open discussions about any challenges they face </a:t>
            </a:r>
          </a:p>
          <a:p>
            <a:pPr algn="ctr"/>
            <a:r>
              <a:rPr lang="en-US" sz="6000" spc="300" dirty="0">
                <a:solidFill>
                  <a:srgbClr val="007549"/>
                </a:solidFill>
              </a:rPr>
              <a:t>while voting.</a:t>
            </a:r>
            <a:endParaRPr lang="en-US" dirty="0"/>
          </a:p>
        </p:txBody>
      </p:sp>
      <p:pic>
        <p:nvPicPr>
          <p:cNvPr id="3" name="Picture 2">
            <a:extLst>
              <a:ext uri="{FF2B5EF4-FFF2-40B4-BE49-F238E27FC236}">
                <a16:creationId xmlns:a16="http://schemas.microsoft.com/office/drawing/2014/main" id="{0C78D25F-874B-C612-0F18-CA2C87A7CA13}"/>
              </a:ext>
            </a:extLst>
          </p:cNvPr>
          <p:cNvPicPr>
            <a:picLocks noChangeAspect="1"/>
          </p:cNvPicPr>
          <p:nvPr/>
        </p:nvPicPr>
        <p:blipFill>
          <a:blip r:embed="rId3"/>
          <a:stretch>
            <a:fillRect/>
          </a:stretch>
        </p:blipFill>
        <p:spPr>
          <a:xfrm>
            <a:off x="-748690" y="-1"/>
            <a:ext cx="9118967" cy="13716000"/>
          </a:xfrm>
          <a:prstGeom prst="rect">
            <a:avLst/>
          </a:prstGeom>
        </p:spPr>
      </p:pic>
    </p:spTree>
    <p:extLst>
      <p:ext uri="{BB962C8B-B14F-4D97-AF65-F5344CB8AC3E}">
        <p14:creationId xmlns:p14="http://schemas.microsoft.com/office/powerpoint/2010/main" val="318365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983957"/>
            <a:ext cx="6403566" cy="2268873"/>
          </a:xfrm>
        </p:spPr>
        <p:txBody>
          <a:bodyPr vert="horz" lIns="91440" tIns="45720" rIns="91440" bIns="45720" rtlCol="0" anchor="b">
            <a:normAutofit fontScale="90000"/>
          </a:bodyPr>
          <a:lstStyle/>
          <a:p>
            <a:pPr defTabSz="914400"/>
            <a:r>
              <a:rPr lang="en-US" sz="8000" b="1" kern="1200" dirty="0">
                <a:solidFill>
                  <a:srgbClr val="FFFFFF"/>
                </a:solidFill>
                <a:latin typeface="+mj-lt"/>
                <a:ea typeface="+mj-ea"/>
                <a:cs typeface="+mj-cs"/>
              </a:rPr>
              <a:t>Canvass </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Period</a:t>
            </a:r>
          </a:p>
        </p:txBody>
      </p:sp>
      <p:sp>
        <p:nvSpPr>
          <p:cNvPr id="3" name="Subtitle 2"/>
          <p:cNvSpPr>
            <a:spLocks noGrp="1"/>
          </p:cNvSpPr>
          <p:nvPr>
            <p:ph type="subTitle" idx="1"/>
          </p:nvPr>
        </p:nvSpPr>
        <p:spPr>
          <a:xfrm>
            <a:off x="8513940" y="572346"/>
            <a:ext cx="15612152" cy="12791962"/>
          </a:xfrm>
        </p:spPr>
        <p:txBody>
          <a:bodyPr vert="horz" lIns="91440" tIns="45720" rIns="91440" bIns="45720" rtlCol="0" anchor="ctr">
            <a:normAutofit/>
          </a:bodyPr>
          <a:lstStyle/>
          <a:p>
            <a:pPr marL="1371600" lvl="1" algn="l" defTabSz="914400">
              <a:spcBef>
                <a:spcPts val="1200"/>
              </a:spcBef>
            </a:pPr>
            <a:r>
              <a:rPr lang="en-US" b="1" dirty="0">
                <a:effectLst/>
              </a:rPr>
              <a:t>69,436</a:t>
            </a:r>
            <a:r>
              <a:rPr lang="en-US" dirty="0">
                <a:effectLst/>
              </a:rPr>
              <a:t> ballots examined</a:t>
            </a:r>
          </a:p>
          <a:p>
            <a:pPr lvl="1" indent="-228600" algn="l" defTabSz="914400">
              <a:spcBef>
                <a:spcPts val="1200"/>
              </a:spcBef>
              <a:buFont typeface="Arial" panose="020B0604020202020204" pitchFamily="34" charset="0"/>
              <a:buChar char="•"/>
            </a:pPr>
            <a:endParaRPr lang="en-US" dirty="0"/>
          </a:p>
          <a:p>
            <a:pPr marL="1257300" lvl="1" algn="l" defTabSz="914400">
              <a:spcBef>
                <a:spcPts val="1200"/>
              </a:spcBef>
            </a:pPr>
            <a:r>
              <a:rPr lang="en-US" b="1" dirty="0">
                <a:effectLst/>
              </a:rPr>
              <a:t>2,708 </a:t>
            </a:r>
            <a:r>
              <a:rPr lang="en-US" dirty="0">
                <a:effectLst/>
              </a:rPr>
              <a:t>challenged for non-matching or missing signatures</a:t>
            </a:r>
          </a:p>
          <a:p>
            <a:pPr lvl="1" indent="-228600" algn="l" defTabSz="914400">
              <a:spcBef>
                <a:spcPts val="1200"/>
              </a:spcBef>
              <a:buFont typeface="Arial" panose="020B0604020202020204" pitchFamily="34" charset="0"/>
              <a:buChar char="•"/>
            </a:pPr>
            <a:endParaRPr lang="en-US" dirty="0">
              <a:effectLst/>
            </a:endParaRPr>
          </a:p>
          <a:p>
            <a:pPr marL="1257300" lvl="1" algn="l" defTabSz="914400">
              <a:spcBef>
                <a:spcPts val="1200"/>
              </a:spcBef>
            </a:pPr>
            <a:r>
              <a:rPr lang="en-US" dirty="0"/>
              <a:t>O</a:t>
            </a:r>
            <a:r>
              <a:rPr lang="en-US" dirty="0">
                <a:effectLst/>
              </a:rPr>
              <a:t>utreach to voters was conducted by: </a:t>
            </a:r>
            <a:endParaRPr lang="en-US" dirty="0"/>
          </a:p>
          <a:p>
            <a:pPr marL="2400300" lvl="2" indent="-228600" algn="l" defTabSz="914400">
              <a:spcBef>
                <a:spcPts val="1200"/>
              </a:spcBef>
              <a:buFont typeface="Arial" panose="020B0604020202020204" pitchFamily="34" charset="0"/>
              <a:buChar char="•"/>
            </a:pPr>
            <a:r>
              <a:rPr lang="en-US" sz="4000" dirty="0">
                <a:effectLst/>
              </a:rPr>
              <a:t>Mail</a:t>
            </a:r>
          </a:p>
          <a:p>
            <a:pPr marL="2400300" lvl="2" indent="-228600" algn="l" defTabSz="914400">
              <a:spcBef>
                <a:spcPts val="1200"/>
              </a:spcBef>
              <a:buFont typeface="Arial" panose="020B0604020202020204" pitchFamily="34" charset="0"/>
              <a:buChar char="•"/>
            </a:pPr>
            <a:r>
              <a:rPr lang="en-US" sz="4000" dirty="0">
                <a:effectLst/>
              </a:rPr>
              <a:t>Phone</a:t>
            </a:r>
          </a:p>
          <a:p>
            <a:pPr marL="2400300" lvl="2" indent="-228600" algn="l" defTabSz="914400">
              <a:spcBef>
                <a:spcPts val="1200"/>
              </a:spcBef>
              <a:buFont typeface="Arial" panose="020B0604020202020204" pitchFamily="34" charset="0"/>
              <a:buChar char="•"/>
            </a:pPr>
            <a:r>
              <a:rPr lang="en-US" sz="4000" dirty="0">
                <a:effectLst/>
              </a:rPr>
              <a:t>email</a:t>
            </a:r>
            <a:r>
              <a:rPr lang="en-US" sz="4000" dirty="0"/>
              <a:t> </a:t>
            </a:r>
            <a:endParaRPr lang="en-US" sz="4000" dirty="0">
              <a:effectLst/>
            </a:endParaRPr>
          </a:p>
          <a:p>
            <a:pPr marL="1485900" lvl="1" indent="-228600" algn="l" defTabSz="914400">
              <a:spcBef>
                <a:spcPts val="1200"/>
              </a:spcBef>
              <a:buFont typeface="Arial" panose="020B0604020202020204" pitchFamily="34" charset="0"/>
              <a:buChar char="•"/>
            </a:pPr>
            <a:endParaRPr lang="en-US" dirty="0">
              <a:effectLst/>
            </a:endParaRPr>
          </a:p>
          <a:p>
            <a:pPr marL="1257300" lvl="1" algn="l" defTabSz="914400">
              <a:spcBef>
                <a:spcPts val="1200"/>
              </a:spcBef>
            </a:pPr>
            <a:r>
              <a:rPr lang="en-US" b="1" dirty="0">
                <a:effectLst/>
              </a:rPr>
              <a:t>2,441 (90%)</a:t>
            </a:r>
            <a:r>
              <a:rPr lang="en-US" dirty="0">
                <a:effectLst/>
              </a:rPr>
              <a:t> were cured and qualified </a:t>
            </a:r>
          </a:p>
          <a:p>
            <a:pPr lvl="1" indent="-228600" algn="l" defTabSz="914400">
              <a:spcBef>
                <a:spcPts val="1200"/>
              </a:spcBef>
              <a:buFont typeface="Arial" panose="020B0604020202020204" pitchFamily="34" charset="0"/>
              <a:buChar char="•"/>
            </a:pPr>
            <a:endParaRPr lang="en-US" dirty="0"/>
          </a:p>
          <a:p>
            <a:pPr marL="685800" lvl="1" algn="l" defTabSz="914400">
              <a:spcBef>
                <a:spcPts val="1200"/>
              </a:spcBef>
            </a:pPr>
            <a:r>
              <a:rPr lang="en-US" dirty="0"/>
              <a:t>      Postelection </a:t>
            </a:r>
            <a:r>
              <a:rPr lang="en-US" dirty="0">
                <a:effectLst/>
              </a:rPr>
              <a:t>functions performed:</a:t>
            </a:r>
            <a:endParaRPr lang="en-US" dirty="0"/>
          </a:p>
          <a:p>
            <a:pPr marL="2514600" lvl="2" indent="-228600" algn="l" defTabSz="914400">
              <a:spcBef>
                <a:spcPts val="1200"/>
              </a:spcBef>
              <a:buFont typeface="Arial" panose="020B0604020202020204" pitchFamily="34" charset="0"/>
              <a:buChar char="•"/>
            </a:pPr>
            <a:r>
              <a:rPr lang="en-US" sz="4000" dirty="0">
                <a:effectLst/>
              </a:rPr>
              <a:t>Reconciling </a:t>
            </a:r>
            <a:r>
              <a:rPr lang="en-US" sz="4000" b="1" dirty="0">
                <a:effectLst/>
              </a:rPr>
              <a:t>voter rosters</a:t>
            </a:r>
            <a:endParaRPr lang="en-US" sz="4000" dirty="0">
              <a:effectLst/>
            </a:endParaRPr>
          </a:p>
          <a:p>
            <a:pPr marL="2514600" lvl="2" indent="-228600" algn="l" defTabSz="914400">
              <a:spcBef>
                <a:spcPts val="1200"/>
              </a:spcBef>
              <a:buFont typeface="Arial" panose="020B0604020202020204" pitchFamily="34" charset="0"/>
              <a:buChar char="•"/>
            </a:pPr>
            <a:r>
              <a:rPr lang="en-US" sz="4000" b="1" dirty="0">
                <a:effectLst/>
              </a:rPr>
              <a:t>1% manual tally </a:t>
            </a:r>
          </a:p>
          <a:p>
            <a:pPr lvl="1" indent="-228600" algn="l" defTabSz="914400">
              <a:spcBef>
                <a:spcPts val="1200"/>
              </a:spcBef>
              <a:buFont typeface="Arial" panose="020B0604020202020204" pitchFamily="34" charset="0"/>
              <a:buChar char="•"/>
            </a:pPr>
            <a:endParaRPr lang="en-US" dirty="0">
              <a:effectLst/>
            </a:endParaRPr>
          </a:p>
          <a:p>
            <a:pPr marL="685800" lvl="1" algn="l" defTabSz="914400">
              <a:spcBef>
                <a:spcPts val="1200"/>
              </a:spcBef>
            </a:pPr>
            <a:r>
              <a:rPr lang="en-US" dirty="0">
                <a:effectLst/>
              </a:rPr>
              <a:t>      Placer </a:t>
            </a:r>
            <a:r>
              <a:rPr lang="en-US" dirty="0"/>
              <a:t>hand counted</a:t>
            </a:r>
            <a:r>
              <a:rPr lang="en-US" dirty="0">
                <a:effectLst/>
              </a:rPr>
              <a:t>:</a:t>
            </a:r>
          </a:p>
          <a:p>
            <a:pPr marL="2514600" lvl="2" indent="-228600" algn="l" defTabSz="914400">
              <a:spcBef>
                <a:spcPts val="1200"/>
              </a:spcBef>
              <a:buFont typeface="Arial" panose="020B0604020202020204" pitchFamily="34" charset="0"/>
              <a:buChar char="•"/>
            </a:pPr>
            <a:r>
              <a:rPr lang="en-US" sz="4000" b="1" dirty="0"/>
              <a:t>6,062</a:t>
            </a:r>
            <a:r>
              <a:rPr lang="en-US" sz="4000" dirty="0"/>
              <a:t> vote center ballots</a:t>
            </a:r>
          </a:p>
          <a:p>
            <a:pPr marL="2514600" lvl="2" indent="-228600" algn="l" defTabSz="914400">
              <a:spcBef>
                <a:spcPts val="1200"/>
              </a:spcBef>
              <a:buFont typeface="Arial" panose="020B0604020202020204" pitchFamily="34" charset="0"/>
              <a:buChar char="•"/>
            </a:pPr>
            <a:r>
              <a:rPr lang="en-US" sz="4000" b="1" dirty="0"/>
              <a:t>1,401</a:t>
            </a:r>
            <a:r>
              <a:rPr lang="en-US" sz="4000" dirty="0"/>
              <a:t> vote-by-mail ballots </a:t>
            </a:r>
          </a:p>
        </p:txBody>
      </p:sp>
    </p:spTree>
    <p:extLst>
      <p:ext uri="{BB962C8B-B14F-4D97-AF65-F5344CB8AC3E}">
        <p14:creationId xmlns:p14="http://schemas.microsoft.com/office/powerpoint/2010/main" val="2385413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ltVert">
          <a:fgClr>
            <a:srgbClr val="002060"/>
          </a:fgClr>
          <a:bgClr>
            <a:srgbClr val="002060"/>
          </a:bgClr>
        </a:patt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solidFill>
            <a:srgbClr val="77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782" y="960120"/>
            <a:ext cx="6886002" cy="557614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gnifying glass and a plastic bag&#10;&#10;Description automatically generated">
            <a:extLst>
              <a:ext uri="{FF2B5EF4-FFF2-40B4-BE49-F238E27FC236}">
                <a16:creationId xmlns:a16="http://schemas.microsoft.com/office/drawing/2014/main" id="{FC3242CE-7135-FAFD-EEE5-9A06E048D7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0180" y="1339689"/>
            <a:ext cx="4295258" cy="4951306"/>
          </a:xfrm>
          <a:prstGeom prst="rect">
            <a:avLst/>
          </a:prstGeom>
        </p:spPr>
      </p:pic>
      <p:sp>
        <p:nvSpPr>
          <p:cNvPr id="24" name="Rectangle 23">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74114" y="974180"/>
            <a:ext cx="7177283" cy="55620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ballot&#10;&#10;Description automatically generated">
            <a:extLst>
              <a:ext uri="{FF2B5EF4-FFF2-40B4-BE49-F238E27FC236}">
                <a16:creationId xmlns:a16="http://schemas.microsoft.com/office/drawing/2014/main" id="{DDB1F74F-22DD-D4DB-F4E2-1663EB6E8236}"/>
              </a:ext>
            </a:extLst>
          </p:cNvPr>
          <p:cNvPicPr>
            <a:picLocks noChangeAspect="1"/>
          </p:cNvPicPr>
          <p:nvPr/>
        </p:nvPicPr>
        <p:blipFill>
          <a:blip r:embed="rId4"/>
          <a:stretch>
            <a:fillRect/>
          </a:stretch>
        </p:blipFill>
        <p:spPr>
          <a:xfrm>
            <a:off x="16629200" y="1610109"/>
            <a:ext cx="6506654" cy="4424526"/>
          </a:xfrm>
          <a:prstGeom prst="rect">
            <a:avLst/>
          </a:prstGeom>
        </p:spPr>
      </p:pic>
      <p:sp>
        <p:nvSpPr>
          <p:cNvPr id="26" name="Rectangle 2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782" y="7207340"/>
            <a:ext cx="6886002" cy="557614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case with a computer monitor and a box&#10;&#10;Description automatically generated">
            <a:extLst>
              <a:ext uri="{FF2B5EF4-FFF2-40B4-BE49-F238E27FC236}">
                <a16:creationId xmlns:a16="http://schemas.microsoft.com/office/drawing/2014/main" id="{CAFFE889-D886-E41B-A6BB-941D75DAD557}"/>
              </a:ext>
            </a:extLst>
          </p:cNvPr>
          <p:cNvPicPr>
            <a:picLocks noChangeAspect="1"/>
          </p:cNvPicPr>
          <p:nvPr/>
        </p:nvPicPr>
        <p:blipFill>
          <a:blip r:embed="rId5"/>
          <a:stretch>
            <a:fillRect/>
          </a:stretch>
        </p:blipFill>
        <p:spPr>
          <a:xfrm>
            <a:off x="2477009" y="7576538"/>
            <a:ext cx="3707446" cy="4943262"/>
          </a:xfrm>
          <a:prstGeom prst="rect">
            <a:avLst/>
          </a:prstGeom>
        </p:spPr>
      </p:pic>
      <p:sp>
        <p:nvSpPr>
          <p:cNvPr id="28" name="Rectangle 27">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2336" y="974180"/>
            <a:ext cx="7177276" cy="1179576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sign on a black stand&#10;&#10;Description automatically generated">
            <a:extLst>
              <a:ext uri="{FF2B5EF4-FFF2-40B4-BE49-F238E27FC236}">
                <a16:creationId xmlns:a16="http://schemas.microsoft.com/office/drawing/2014/main" id="{54914F41-25D3-C1B2-848C-F93AD56284D6}"/>
              </a:ext>
            </a:extLst>
          </p:cNvPr>
          <p:cNvPicPr>
            <a:picLocks noChangeAspect="1"/>
          </p:cNvPicPr>
          <p:nvPr/>
        </p:nvPicPr>
        <p:blipFill>
          <a:blip r:embed="rId6"/>
          <a:stretch>
            <a:fillRect/>
          </a:stretch>
        </p:blipFill>
        <p:spPr>
          <a:xfrm>
            <a:off x="8764493" y="2587046"/>
            <a:ext cx="6506653" cy="8675537"/>
          </a:xfrm>
          <a:prstGeom prst="rect">
            <a:avLst/>
          </a:prstGeom>
        </p:spPr>
      </p:pic>
      <p:sp>
        <p:nvSpPr>
          <p:cNvPr id="30" name="Rectangle 29">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61121" y="7207340"/>
            <a:ext cx="7203271" cy="557614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D3613E4-2E52-C1F3-B41F-5ED0F6D981C6}"/>
              </a:ext>
            </a:extLst>
          </p:cNvPr>
          <p:cNvPicPr>
            <a:picLocks noChangeAspect="1"/>
          </p:cNvPicPr>
          <p:nvPr/>
        </p:nvPicPr>
        <p:blipFill>
          <a:blip r:embed="rId7"/>
          <a:stretch>
            <a:fillRect/>
          </a:stretch>
        </p:blipFill>
        <p:spPr>
          <a:xfrm>
            <a:off x="16629200" y="7950838"/>
            <a:ext cx="6506654" cy="4153932"/>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
        <p:nvSpPr>
          <p:cNvPr id="17" name="Title 1">
            <a:extLst>
              <a:ext uri="{FF2B5EF4-FFF2-40B4-BE49-F238E27FC236}">
                <a16:creationId xmlns:a16="http://schemas.microsoft.com/office/drawing/2014/main" id="{8244090C-EB7D-4A92-A5EF-53C1468B2FE4}"/>
              </a:ext>
            </a:extLst>
          </p:cNvPr>
          <p:cNvSpPr>
            <a:spLocks noGrp="1"/>
          </p:cNvSpPr>
          <p:nvPr>
            <p:ph type="ctrTitle"/>
          </p:nvPr>
        </p:nvSpPr>
        <p:spPr>
          <a:xfrm>
            <a:off x="3828351" y="-1247149"/>
            <a:ext cx="16730471" cy="2268873"/>
          </a:xfrm>
        </p:spPr>
        <p:txBody>
          <a:bodyPr vert="horz" lIns="91440" tIns="45720" rIns="91440" bIns="45720" rtlCol="0" anchor="b">
            <a:normAutofit/>
          </a:bodyPr>
          <a:lstStyle/>
          <a:p>
            <a:pPr defTabSz="914400"/>
            <a:r>
              <a:rPr lang="en-US" sz="6600" b="1" kern="1200" dirty="0">
                <a:solidFill>
                  <a:srgbClr val="FFFFFF"/>
                </a:solidFill>
                <a:latin typeface="+mj-lt"/>
                <a:ea typeface="+mj-ea"/>
                <a:cs typeface="+mj-cs"/>
              </a:rPr>
              <a:t>Accessible Voting Tools and Resources</a:t>
            </a:r>
          </a:p>
        </p:txBody>
      </p:sp>
    </p:spTree>
    <p:extLst>
      <p:ext uri="{BB962C8B-B14F-4D97-AF65-F5344CB8AC3E}">
        <p14:creationId xmlns:p14="http://schemas.microsoft.com/office/powerpoint/2010/main" val="75291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157925" y="5817608"/>
            <a:ext cx="5762407" cy="2079926"/>
          </a:xfrm>
        </p:spPr>
        <p:txBody>
          <a:bodyPr vert="horz" lIns="91440" tIns="45720" rIns="91440" bIns="45720" rtlCol="0" anchor="t">
            <a:normAutofit fontScale="90000"/>
          </a:bodyPr>
          <a:lstStyle/>
          <a:p>
            <a:pPr defTabSz="914400"/>
            <a:r>
              <a:rPr lang="en-US" sz="8000" b="1" dirty="0">
                <a:solidFill>
                  <a:srgbClr val="FFFFFF"/>
                </a:solidFill>
                <a:latin typeface="Arial" panose="020B0604020202020204" pitchFamily="34" charset="0"/>
                <a:cs typeface="Arial" panose="020B0604020202020204" pitchFamily="34" charset="0"/>
              </a:rPr>
              <a:t>Vote </a:t>
            </a:r>
            <a:br>
              <a:rPr lang="en-US" sz="8000" b="1" dirty="0">
                <a:solidFill>
                  <a:srgbClr val="FFFFFF"/>
                </a:solidFill>
                <a:latin typeface="Arial" panose="020B0604020202020204" pitchFamily="34" charset="0"/>
                <a:cs typeface="Arial" panose="020B0604020202020204" pitchFamily="34" charset="0"/>
              </a:rPr>
            </a:br>
            <a:r>
              <a:rPr lang="en-US" sz="8000" b="1" dirty="0">
                <a:solidFill>
                  <a:srgbClr val="FFFFFF"/>
                </a:solidFill>
                <a:latin typeface="Arial" panose="020B0604020202020204" pitchFamily="34" charset="0"/>
                <a:cs typeface="Arial" panose="020B0604020202020204" pitchFamily="34" charset="0"/>
              </a:rPr>
              <a:t>Centers</a:t>
            </a:r>
          </a:p>
        </p:txBody>
      </p:sp>
      <p:pic>
        <p:nvPicPr>
          <p:cNvPr id="20" name="Picture 19">
            <a:extLst>
              <a:ext uri="{FF2B5EF4-FFF2-40B4-BE49-F238E27FC236}">
                <a16:creationId xmlns:a16="http://schemas.microsoft.com/office/drawing/2014/main" id="{27A465C9-679F-E5AC-C584-CE4F4D8B8F81}"/>
              </a:ext>
            </a:extLst>
          </p:cNvPr>
          <p:cNvPicPr>
            <a:picLocks noChangeAspect="1"/>
          </p:cNvPicPr>
          <p:nvPr/>
        </p:nvPicPr>
        <p:blipFill>
          <a:blip r:embed="rId3"/>
          <a:stretch>
            <a:fillRect/>
          </a:stretch>
        </p:blipFill>
        <p:spPr>
          <a:xfrm>
            <a:off x="11590394" y="934416"/>
            <a:ext cx="9284646" cy="11847168"/>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4212188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958398" y="4642434"/>
            <a:ext cx="5762407" cy="3697711"/>
          </a:xfrm>
        </p:spPr>
        <p:txBody>
          <a:bodyPr vert="horz" lIns="91440" tIns="45720" rIns="91440" bIns="45720" rtlCol="0" anchor="t">
            <a:normAutofit/>
          </a:bodyPr>
          <a:lstStyle/>
          <a:p>
            <a:pPr defTabSz="914400"/>
            <a:r>
              <a:rPr lang="en-US" sz="8000" b="1" dirty="0">
                <a:solidFill>
                  <a:srgbClr val="FFFFFF"/>
                </a:solidFill>
                <a:latin typeface="Arial" panose="020B0604020202020204" pitchFamily="34" charset="0"/>
                <a:cs typeface="Arial" panose="020B0604020202020204" pitchFamily="34" charset="0"/>
              </a:rPr>
              <a:t>Drop </a:t>
            </a:r>
            <a:br>
              <a:rPr lang="en-US" sz="8000" b="1" dirty="0">
                <a:solidFill>
                  <a:srgbClr val="FFFFFF"/>
                </a:solidFill>
                <a:latin typeface="Arial" panose="020B0604020202020204" pitchFamily="34" charset="0"/>
                <a:cs typeface="Arial" panose="020B0604020202020204" pitchFamily="34" charset="0"/>
              </a:rPr>
            </a:br>
            <a:r>
              <a:rPr lang="en-US" sz="8000" b="1" dirty="0">
                <a:solidFill>
                  <a:srgbClr val="FFFFFF"/>
                </a:solidFill>
                <a:latin typeface="Arial" panose="020B0604020202020204" pitchFamily="34" charset="0"/>
                <a:cs typeface="Arial" panose="020B0604020202020204" pitchFamily="34" charset="0"/>
              </a:rPr>
              <a:t>Boxes</a:t>
            </a:r>
            <a:br>
              <a:rPr lang="en-US" sz="8000" b="1" dirty="0">
                <a:solidFill>
                  <a:srgbClr val="FFFFFF"/>
                </a:solidFill>
                <a:latin typeface="Arial" panose="020B0604020202020204" pitchFamily="34" charset="0"/>
                <a:cs typeface="Arial" panose="020B0604020202020204" pitchFamily="34" charset="0"/>
              </a:rPr>
            </a:br>
            <a:endParaRPr lang="en-US" sz="8000" b="1"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6AD71DB-7CC1-07EB-4105-24D634DF5564}"/>
              </a:ext>
            </a:extLst>
          </p:cNvPr>
          <p:cNvPicPr>
            <a:picLocks noChangeAspect="1"/>
          </p:cNvPicPr>
          <p:nvPr/>
        </p:nvPicPr>
        <p:blipFill>
          <a:blip r:embed="rId3"/>
          <a:stretch>
            <a:fillRect/>
          </a:stretch>
        </p:blipFill>
        <p:spPr>
          <a:xfrm>
            <a:off x="11584546" y="934416"/>
            <a:ext cx="9296342" cy="11847168"/>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706279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115970" y="4572096"/>
            <a:ext cx="5762407" cy="3838388"/>
          </a:xfrm>
        </p:spPr>
        <p:txBody>
          <a:bodyPr vert="horz" lIns="91440" tIns="45720" rIns="91440" bIns="45720" rtlCol="0" anchor="t">
            <a:normAutofit fontScale="90000"/>
          </a:bodyPr>
          <a:lstStyle/>
          <a:p>
            <a:pPr defTabSz="914400"/>
            <a:r>
              <a:rPr lang="en-US" sz="7400" b="1" dirty="0">
                <a:solidFill>
                  <a:srgbClr val="FFFFFF"/>
                </a:solidFill>
                <a:latin typeface="Arial" panose="020B0604020202020204" pitchFamily="34" charset="0"/>
                <a:cs typeface="Arial" panose="020B0604020202020204" pitchFamily="34" charset="0"/>
              </a:rPr>
              <a:t>Voter Information Guide </a:t>
            </a:r>
            <a:br>
              <a:rPr lang="en-US" sz="7400" b="1" dirty="0">
                <a:solidFill>
                  <a:srgbClr val="FFFFFF"/>
                </a:solidFill>
                <a:latin typeface="Arial" panose="020B0604020202020204" pitchFamily="34" charset="0"/>
                <a:cs typeface="Arial" panose="020B0604020202020204" pitchFamily="34" charset="0"/>
              </a:rPr>
            </a:br>
            <a:endParaRPr lang="en-US" sz="7400" b="1" dirty="0">
              <a:solidFill>
                <a:srgbClr val="FFFFFF"/>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5316B3F2-75A6-3608-72B7-8BC0E1E5EB25}"/>
              </a:ext>
            </a:extLst>
          </p:cNvPr>
          <p:cNvPicPr>
            <a:picLocks noChangeAspect="1"/>
          </p:cNvPicPr>
          <p:nvPr/>
        </p:nvPicPr>
        <p:blipFill>
          <a:blip r:embed="rId3"/>
          <a:stretch>
            <a:fillRect/>
          </a:stretch>
        </p:blipFill>
        <p:spPr>
          <a:xfrm>
            <a:off x="11651274" y="934416"/>
            <a:ext cx="9162886" cy="11847168"/>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1403205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157925" y="4259032"/>
            <a:ext cx="5762407" cy="5197078"/>
          </a:xfrm>
        </p:spPr>
        <p:txBody>
          <a:bodyPr vert="horz" lIns="91440" tIns="45720" rIns="91440" bIns="45720" rtlCol="0" anchor="t">
            <a:normAutofit/>
          </a:bodyPr>
          <a:lstStyle/>
          <a:p>
            <a:pPr defTabSz="914400"/>
            <a:r>
              <a:rPr lang="en-US" sz="6200" b="1" dirty="0">
                <a:solidFill>
                  <a:srgbClr val="FFFFFF"/>
                </a:solidFill>
                <a:latin typeface="Arial" panose="020B0604020202020204" pitchFamily="34" charset="0"/>
                <a:cs typeface="Arial" panose="020B0604020202020204" pitchFamily="34" charset="0"/>
              </a:rPr>
              <a:t>Voter Information Guide </a:t>
            </a:r>
            <a:br>
              <a:rPr lang="en-US" sz="6200" b="1" dirty="0">
                <a:solidFill>
                  <a:srgbClr val="FFFFFF"/>
                </a:solidFill>
                <a:latin typeface="Arial" panose="020B0604020202020204" pitchFamily="34" charset="0"/>
                <a:cs typeface="Arial" panose="020B0604020202020204" pitchFamily="34" charset="0"/>
              </a:rPr>
            </a:br>
            <a:br>
              <a:rPr lang="en-US" sz="6200" b="1" dirty="0">
                <a:solidFill>
                  <a:srgbClr val="FFFFFF"/>
                </a:solidFill>
                <a:latin typeface="Arial" panose="020B0604020202020204" pitchFamily="34" charset="0"/>
                <a:cs typeface="Arial" panose="020B0604020202020204" pitchFamily="34" charset="0"/>
              </a:rPr>
            </a:br>
            <a:r>
              <a:rPr lang="en-US" sz="6200" b="1" dirty="0">
                <a:solidFill>
                  <a:srgbClr val="FFFFFF"/>
                </a:solidFill>
                <a:latin typeface="Arial" panose="020B0604020202020204" pitchFamily="34" charset="0"/>
                <a:cs typeface="Arial" panose="020B0604020202020204" pitchFamily="34" charset="0"/>
              </a:rPr>
              <a:t>Accessibility RAVBM Page</a:t>
            </a:r>
          </a:p>
        </p:txBody>
      </p:sp>
      <p:pic>
        <p:nvPicPr>
          <p:cNvPr id="4" name="Picture 3">
            <a:extLst>
              <a:ext uri="{FF2B5EF4-FFF2-40B4-BE49-F238E27FC236}">
                <a16:creationId xmlns:a16="http://schemas.microsoft.com/office/drawing/2014/main" id="{48520ABE-49EB-0A30-A2C6-B62D8636EC82}"/>
              </a:ext>
            </a:extLst>
          </p:cNvPr>
          <p:cNvPicPr>
            <a:picLocks noChangeAspect="1"/>
          </p:cNvPicPr>
          <p:nvPr/>
        </p:nvPicPr>
        <p:blipFill>
          <a:blip r:embed="rId3"/>
          <a:stretch>
            <a:fillRect/>
          </a:stretch>
        </p:blipFill>
        <p:spPr>
          <a:xfrm>
            <a:off x="11645069" y="934416"/>
            <a:ext cx="9175296" cy="11847168"/>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927311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Rectangle 19">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6730" y="2816732"/>
            <a:ext cx="13716000" cy="8082540"/>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8604" y="5319138"/>
            <a:ext cx="8711188" cy="8082536"/>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6560"/>
            <a:ext cx="13715144" cy="7163735"/>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B2B9DC4-49BA-4A68-5B33-BF53D34DB33C}"/>
              </a:ext>
            </a:extLst>
          </p:cNvPr>
          <p:cNvPicPr>
            <a:picLocks noChangeAspect="1"/>
          </p:cNvPicPr>
          <p:nvPr/>
        </p:nvPicPr>
        <p:blipFill>
          <a:blip r:embed="rId3"/>
          <a:stretch>
            <a:fillRect/>
          </a:stretch>
        </p:blipFill>
        <p:spPr>
          <a:xfrm>
            <a:off x="8465144" y="943735"/>
            <a:ext cx="7699104" cy="9905227"/>
          </a:xfrm>
          <a:prstGeom prst="rect">
            <a:avLst/>
          </a:prstGeom>
        </p:spPr>
      </p:pic>
      <p:pic>
        <p:nvPicPr>
          <p:cNvPr id="8" name="Picture 7">
            <a:extLst>
              <a:ext uri="{FF2B5EF4-FFF2-40B4-BE49-F238E27FC236}">
                <a16:creationId xmlns:a16="http://schemas.microsoft.com/office/drawing/2014/main" id="{DBCF7624-4C7D-0C5E-93AA-069E41CEC118}"/>
              </a:ext>
            </a:extLst>
          </p:cNvPr>
          <p:cNvPicPr>
            <a:picLocks noChangeAspect="1"/>
          </p:cNvPicPr>
          <p:nvPr/>
        </p:nvPicPr>
        <p:blipFill>
          <a:blip r:embed="rId4"/>
          <a:stretch>
            <a:fillRect/>
          </a:stretch>
        </p:blipFill>
        <p:spPr>
          <a:xfrm>
            <a:off x="16458678" y="2791279"/>
            <a:ext cx="7699103" cy="9963815"/>
          </a:xfrm>
          <a:prstGeom prst="rect">
            <a:avLst/>
          </a:prstGeom>
          <a:scene3d>
            <a:camera prst="orthographicFront">
              <a:rot lat="0" lon="21599948" rev="10799999"/>
            </a:camera>
            <a:lightRig rig="threePt" dir="t"/>
          </a:scene3d>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
        <p:nvSpPr>
          <p:cNvPr id="3" name="Title 1">
            <a:extLst>
              <a:ext uri="{FF2B5EF4-FFF2-40B4-BE49-F238E27FC236}">
                <a16:creationId xmlns:a16="http://schemas.microsoft.com/office/drawing/2014/main" id="{DA6FF843-528D-DA0E-9BD8-CE6A134A4E5E}"/>
              </a:ext>
            </a:extLst>
          </p:cNvPr>
          <p:cNvSpPr txBox="1">
            <a:spLocks/>
          </p:cNvSpPr>
          <p:nvPr/>
        </p:nvSpPr>
        <p:spPr>
          <a:xfrm>
            <a:off x="1157926" y="4739686"/>
            <a:ext cx="5758126" cy="3033500"/>
          </a:xfrm>
          <a:prstGeom prst="rect">
            <a:avLst/>
          </a:prstGeom>
        </p:spPr>
        <p:txBody>
          <a:bodyPr vert="horz" lIns="91440" tIns="45720" rIns="91440" bIns="45720" rtlCol="0" anchor="t">
            <a:norm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7200" b="1" dirty="0">
                <a:solidFill>
                  <a:srgbClr val="FFFFFF"/>
                </a:solidFill>
                <a:latin typeface="Arial" panose="020B0604020202020204" pitchFamily="34" charset="0"/>
                <a:cs typeface="Arial" panose="020B0604020202020204" pitchFamily="34" charset="0"/>
              </a:rPr>
              <a:t>VCA </a:t>
            </a:r>
            <a:br>
              <a:rPr lang="en-US" sz="7200" b="1" dirty="0">
                <a:solidFill>
                  <a:srgbClr val="FFFFFF"/>
                </a:solidFill>
                <a:latin typeface="Arial" panose="020B0604020202020204" pitchFamily="34" charset="0"/>
                <a:cs typeface="Arial" panose="020B0604020202020204" pitchFamily="34" charset="0"/>
              </a:rPr>
            </a:br>
            <a:r>
              <a:rPr lang="en-US" sz="7200" b="1" dirty="0">
                <a:solidFill>
                  <a:srgbClr val="FFFFFF"/>
                </a:solidFill>
                <a:latin typeface="Arial" panose="020B0604020202020204" pitchFamily="34" charset="0"/>
                <a:cs typeface="Arial" panose="020B0604020202020204" pitchFamily="34" charset="0"/>
              </a:rPr>
              <a:t>Postcard #1</a:t>
            </a:r>
          </a:p>
        </p:txBody>
      </p:sp>
    </p:spTree>
    <p:extLst>
      <p:ext uri="{BB962C8B-B14F-4D97-AF65-F5344CB8AC3E}">
        <p14:creationId xmlns:p14="http://schemas.microsoft.com/office/powerpoint/2010/main" val="370607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6730" y="2816732"/>
            <a:ext cx="13716000" cy="8082540"/>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8604" y="5319138"/>
            <a:ext cx="8711188" cy="8082536"/>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6560"/>
            <a:ext cx="13715144" cy="7163735"/>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157926" y="5811209"/>
            <a:ext cx="5758126" cy="2093064"/>
          </a:xfrm>
        </p:spPr>
        <p:txBody>
          <a:bodyPr vert="horz" lIns="91440" tIns="45720" rIns="91440" bIns="45720" rtlCol="0" anchor="t">
            <a:normAutofit fontScale="90000"/>
          </a:bodyPr>
          <a:lstStyle/>
          <a:p>
            <a:pPr defTabSz="914400"/>
            <a:r>
              <a:rPr lang="en-US" sz="8000" b="1" dirty="0">
                <a:solidFill>
                  <a:srgbClr val="FFFFFF"/>
                </a:solidFill>
                <a:latin typeface="Arial" panose="020B0604020202020204" pitchFamily="34" charset="0"/>
                <a:cs typeface="Arial" panose="020B0604020202020204" pitchFamily="34" charset="0"/>
              </a:rPr>
              <a:t>VCA </a:t>
            </a:r>
            <a:br>
              <a:rPr lang="en-US" sz="8000" b="1" dirty="0">
                <a:solidFill>
                  <a:srgbClr val="FFFFFF"/>
                </a:solidFill>
                <a:latin typeface="Arial" panose="020B0604020202020204" pitchFamily="34" charset="0"/>
                <a:cs typeface="Arial" panose="020B0604020202020204" pitchFamily="34" charset="0"/>
              </a:rPr>
            </a:br>
            <a:r>
              <a:rPr lang="en-US" sz="8000" b="1" dirty="0">
                <a:solidFill>
                  <a:srgbClr val="FFFFFF"/>
                </a:solidFill>
                <a:latin typeface="Arial" panose="020B0604020202020204" pitchFamily="34" charset="0"/>
                <a:cs typeface="Arial" panose="020B0604020202020204" pitchFamily="34" charset="0"/>
              </a:rPr>
              <a:t>Postcard #2</a:t>
            </a:r>
            <a:br>
              <a:rPr lang="en-US" sz="8000" b="1" dirty="0">
                <a:solidFill>
                  <a:srgbClr val="FFFFFF"/>
                </a:solidFill>
                <a:latin typeface="Arial" panose="020B0604020202020204" pitchFamily="34" charset="0"/>
                <a:cs typeface="Arial" panose="020B0604020202020204" pitchFamily="34" charset="0"/>
              </a:rPr>
            </a:br>
            <a:endParaRPr lang="en-US" sz="8000" b="1" dirty="0">
              <a:solidFill>
                <a:srgbClr val="FFFFFF"/>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5BB1B8C-8184-23EB-7AE6-5A0F86B5AB3D}"/>
              </a:ext>
            </a:extLst>
          </p:cNvPr>
          <p:cNvPicPr>
            <a:picLocks noChangeAspect="1"/>
          </p:cNvPicPr>
          <p:nvPr/>
        </p:nvPicPr>
        <p:blipFill>
          <a:blip r:embed="rId3"/>
          <a:stretch>
            <a:fillRect/>
          </a:stretch>
        </p:blipFill>
        <p:spPr>
          <a:xfrm>
            <a:off x="8321659" y="1184910"/>
            <a:ext cx="7525664" cy="9751798"/>
          </a:xfrm>
          <a:prstGeom prst="rect">
            <a:avLst/>
          </a:prstGeom>
        </p:spPr>
      </p:pic>
      <p:pic>
        <p:nvPicPr>
          <p:cNvPr id="4" name="Picture 3">
            <a:extLst>
              <a:ext uri="{FF2B5EF4-FFF2-40B4-BE49-F238E27FC236}">
                <a16:creationId xmlns:a16="http://schemas.microsoft.com/office/drawing/2014/main" id="{A250F71A-CC85-2B69-2F76-E334D0FBC6C7}"/>
              </a:ext>
            </a:extLst>
          </p:cNvPr>
          <p:cNvPicPr>
            <a:picLocks noChangeAspect="1"/>
          </p:cNvPicPr>
          <p:nvPr/>
        </p:nvPicPr>
        <p:blipFill>
          <a:blip r:embed="rId4"/>
          <a:stretch>
            <a:fillRect/>
          </a:stretch>
        </p:blipFill>
        <p:spPr>
          <a:xfrm>
            <a:off x="16297099" y="2774995"/>
            <a:ext cx="7743105" cy="10060885"/>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3576321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320253" y="5534212"/>
            <a:ext cx="5762407" cy="6143812"/>
          </a:xfrm>
        </p:spPr>
        <p:txBody>
          <a:bodyPr vert="horz" lIns="91440" tIns="45720" rIns="91440" bIns="45720" rtlCol="0" anchor="t">
            <a:normAutofit/>
          </a:bodyPr>
          <a:lstStyle/>
          <a:p>
            <a:pPr algn="l" defTabSz="914400"/>
            <a:r>
              <a:rPr lang="en-US" sz="6800" b="1">
                <a:solidFill>
                  <a:srgbClr val="FFFFFF"/>
                </a:solidFill>
                <a:latin typeface="Arial" panose="020B0604020202020204" pitchFamily="34" charset="0"/>
                <a:cs typeface="Arial" panose="020B0604020202020204" pitchFamily="34" charset="0"/>
              </a:rPr>
              <a:t>Public Workshop(s)</a:t>
            </a:r>
          </a:p>
        </p:txBody>
      </p:sp>
      <p:pic>
        <p:nvPicPr>
          <p:cNvPr id="17" name="Picture 16">
            <a:extLst>
              <a:ext uri="{FF2B5EF4-FFF2-40B4-BE49-F238E27FC236}">
                <a16:creationId xmlns:a16="http://schemas.microsoft.com/office/drawing/2014/main" id="{8A1D1E2D-4BA0-AF06-AA03-5F82EF647A13}"/>
              </a:ext>
            </a:extLst>
          </p:cNvPr>
          <p:cNvPicPr>
            <a:picLocks noChangeAspect="1"/>
          </p:cNvPicPr>
          <p:nvPr/>
        </p:nvPicPr>
        <p:blipFill>
          <a:blip r:embed="rId3"/>
          <a:stretch>
            <a:fillRect/>
          </a:stretch>
        </p:blipFill>
        <p:spPr>
          <a:xfrm>
            <a:off x="11417680" y="934416"/>
            <a:ext cx="9630074" cy="11847168"/>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927474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4" y="2819632"/>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93169" y="4868277"/>
            <a:ext cx="5690340" cy="2500234"/>
          </a:xfrm>
        </p:spPr>
        <p:txBody>
          <a:bodyPr vert="horz" lIns="91440" tIns="45720" rIns="91440" bIns="45720" rtlCol="0" anchor="b">
            <a:normAutofit/>
          </a:bodyPr>
          <a:lstStyle/>
          <a:p>
            <a:pPr defTabSz="914400"/>
            <a:r>
              <a:rPr lang="en-US" sz="8000" b="1" dirty="0">
                <a:solidFill>
                  <a:srgbClr val="FFFFFF"/>
                </a:solidFill>
              </a:rPr>
              <a:t>Election</a:t>
            </a:r>
            <a:br>
              <a:rPr lang="en-US" sz="8000" b="1" dirty="0">
                <a:solidFill>
                  <a:srgbClr val="FFFFFF"/>
                </a:solidFill>
              </a:rPr>
            </a:br>
            <a:r>
              <a:rPr lang="en-US" sz="8000" b="1" dirty="0">
                <a:solidFill>
                  <a:srgbClr val="FFFFFF"/>
                </a:solidFill>
              </a:rPr>
              <a:t>Feedback</a:t>
            </a:r>
          </a:p>
        </p:txBody>
      </p:sp>
      <p:sp>
        <p:nvSpPr>
          <p:cNvPr id="8" name="Content Placeholder 2">
            <a:extLst>
              <a:ext uri="{FF2B5EF4-FFF2-40B4-BE49-F238E27FC236}">
                <a16:creationId xmlns:a16="http://schemas.microsoft.com/office/drawing/2014/main" id="{9FA59372-3319-E5A6-5C59-7AC594B16D99}"/>
              </a:ext>
            </a:extLst>
          </p:cNvPr>
          <p:cNvSpPr txBox="1">
            <a:spLocks/>
          </p:cNvSpPr>
          <p:nvPr/>
        </p:nvSpPr>
        <p:spPr>
          <a:xfrm>
            <a:off x="8186013" y="1022635"/>
            <a:ext cx="8923818" cy="12025150"/>
          </a:xfrm>
          <a:prstGeom prst="rect">
            <a:avLst/>
          </a:prstGeom>
        </p:spPr>
        <p:txBody>
          <a:bodyPr vert="horz" lIns="91440" tIns="45720" rIns="91440" bIns="45720" rtlCol="0" anchor="ctr">
            <a:normAutofit fontScale="92500" lnSpcReduction="20000"/>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lvl="2" indent="-228600" algn="l" defTabSz="914400">
              <a:buFont typeface="Arial" panose="020B0604020202020204" pitchFamily="34" charset="0"/>
              <a:buChar char="•"/>
            </a:pPr>
            <a:endParaRPr lang="en-US" sz="3400" dirty="0"/>
          </a:p>
          <a:p>
            <a:pPr marL="857250" indent="-228600" algn="l" defTabSz="914400">
              <a:spcAft>
                <a:spcPts val="1200"/>
              </a:spcAft>
              <a:buFont typeface="Arial" panose="020B0604020202020204" pitchFamily="34" charset="0"/>
              <a:buChar char="•"/>
            </a:pPr>
            <a:r>
              <a:rPr lang="en-US" sz="5400" dirty="0"/>
              <a:t>Some materials not readily available or easily viewed</a:t>
            </a:r>
          </a:p>
          <a:p>
            <a:pPr indent="-228600" algn="l" defTabSz="914400">
              <a:spcAft>
                <a:spcPts val="1200"/>
              </a:spcAft>
              <a:buFont typeface="Arial" panose="020B0604020202020204" pitchFamily="34" charset="0"/>
              <a:buChar char="•"/>
            </a:pPr>
            <a:endParaRPr lang="en-US" sz="5400" dirty="0"/>
          </a:p>
          <a:p>
            <a:pPr marL="857250" indent="-228600" algn="l" defTabSz="914400">
              <a:spcAft>
                <a:spcPts val="1200"/>
              </a:spcAft>
              <a:buFont typeface="Arial" panose="020B0604020202020204" pitchFamily="34" charset="0"/>
              <a:buChar char="•"/>
            </a:pPr>
            <a:r>
              <a:rPr lang="en-US" sz="5400" dirty="0"/>
              <a:t>Assistive devices not readily observed</a:t>
            </a:r>
          </a:p>
          <a:p>
            <a:pPr indent="-228600" algn="l" defTabSz="914400">
              <a:spcAft>
                <a:spcPts val="1200"/>
              </a:spcAft>
              <a:buFont typeface="Arial" panose="020B0604020202020204" pitchFamily="34" charset="0"/>
              <a:buChar char="•"/>
            </a:pPr>
            <a:endParaRPr lang="en-US" sz="5400" dirty="0"/>
          </a:p>
          <a:p>
            <a:pPr marL="857250" indent="-228600" algn="l" defTabSz="914400">
              <a:spcAft>
                <a:spcPts val="1200"/>
              </a:spcAft>
              <a:buFont typeface="Arial" panose="020B0604020202020204" pitchFamily="34" charset="0"/>
              <a:buChar char="•"/>
            </a:pPr>
            <a:r>
              <a:rPr lang="en-US" sz="5400" dirty="0"/>
              <a:t>Improved informational signage</a:t>
            </a:r>
          </a:p>
          <a:p>
            <a:pPr indent="-228600" algn="l" defTabSz="914400">
              <a:spcAft>
                <a:spcPts val="1200"/>
              </a:spcAft>
              <a:buFont typeface="Arial" panose="020B0604020202020204" pitchFamily="34" charset="0"/>
              <a:buChar char="•"/>
            </a:pPr>
            <a:endParaRPr lang="en-US" sz="5400" dirty="0"/>
          </a:p>
          <a:p>
            <a:pPr marL="857250" indent="-228600" algn="l" defTabSz="914400">
              <a:spcAft>
                <a:spcPts val="1200"/>
              </a:spcAft>
              <a:buFont typeface="Arial" panose="020B0604020202020204" pitchFamily="34" charset="0"/>
              <a:buChar char="•"/>
            </a:pPr>
            <a:r>
              <a:rPr lang="en-US" sz="5400" dirty="0"/>
              <a:t>Additional directional signage</a:t>
            </a:r>
          </a:p>
          <a:p>
            <a:pPr indent="-228600" algn="l" defTabSz="914400">
              <a:spcAft>
                <a:spcPts val="1200"/>
              </a:spcAft>
              <a:buFont typeface="Arial" panose="020B0604020202020204" pitchFamily="34" charset="0"/>
              <a:buChar char="•"/>
            </a:pPr>
            <a:endParaRPr lang="en-US" sz="5400" dirty="0"/>
          </a:p>
          <a:p>
            <a:pPr marL="857250" indent="-228600" algn="l" defTabSz="914400">
              <a:spcAft>
                <a:spcPts val="1200"/>
              </a:spcAft>
              <a:buFont typeface="Arial" panose="020B0604020202020204" pitchFamily="34" charset="0"/>
              <a:buChar char="•"/>
            </a:pPr>
            <a:r>
              <a:rPr lang="en-US" sz="5400" dirty="0"/>
              <a:t>Vote center workers not easily identifiable</a:t>
            </a:r>
          </a:p>
        </p:txBody>
      </p:sp>
      <p:pic>
        <p:nvPicPr>
          <p:cNvPr id="13" name="Graphic 12" descr="Disability Rights California">
            <a:extLst>
              <a:ext uri="{FF2B5EF4-FFF2-40B4-BE49-F238E27FC236}">
                <a16:creationId xmlns:a16="http://schemas.microsoft.com/office/drawing/2014/main" id="{FF4AE79F-4C5E-B6AC-F452-7DB9CBA36B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95155" y="3762212"/>
            <a:ext cx="5647907" cy="2356182"/>
          </a:xfrm>
          <a:prstGeom prst="rect">
            <a:avLst/>
          </a:prstGeom>
        </p:spPr>
      </p:pic>
      <p:pic>
        <p:nvPicPr>
          <p:cNvPr id="11" name="Picture 10">
            <a:extLst>
              <a:ext uri="{FF2B5EF4-FFF2-40B4-BE49-F238E27FC236}">
                <a16:creationId xmlns:a16="http://schemas.microsoft.com/office/drawing/2014/main" id="{543C12BD-81CE-72AB-F8AD-E7CE42AF0AF2}"/>
              </a:ext>
            </a:extLst>
          </p:cNvPr>
          <p:cNvPicPr>
            <a:picLocks noChangeAspect="1"/>
          </p:cNvPicPr>
          <p:nvPr/>
        </p:nvPicPr>
        <p:blipFill>
          <a:blip r:embed="rId5"/>
          <a:stretch>
            <a:fillRect/>
          </a:stretch>
        </p:blipFill>
        <p:spPr>
          <a:xfrm>
            <a:off x="17695155" y="7606537"/>
            <a:ext cx="5647907" cy="2735704"/>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3951944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5423573"/>
            <a:ext cx="6403566" cy="1389642"/>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Agenda</a:t>
            </a:r>
          </a:p>
        </p:txBody>
      </p:sp>
      <p:sp>
        <p:nvSpPr>
          <p:cNvPr id="3" name="Subtitle 2"/>
          <p:cNvSpPr>
            <a:spLocks noGrp="1"/>
          </p:cNvSpPr>
          <p:nvPr>
            <p:ph type="subTitle" idx="1"/>
          </p:nvPr>
        </p:nvSpPr>
        <p:spPr>
          <a:xfrm>
            <a:off x="8639371" y="2603630"/>
            <a:ext cx="15398798" cy="11092094"/>
          </a:xfrm>
        </p:spPr>
        <p:txBody>
          <a:bodyPr vert="horz" lIns="91440" tIns="45720" rIns="91440" bIns="45720" rtlCol="0" anchor="ctr">
            <a:normAutofit/>
          </a:bodyPr>
          <a:lstStyle/>
          <a:p>
            <a:pPr marL="1028700" lvl="1" algn="l" defTabSz="914400"/>
            <a:r>
              <a:rPr lang="en-US" sz="5400" dirty="0"/>
              <a:t>Elections Staff/Attendee Introductions</a:t>
            </a:r>
          </a:p>
          <a:p>
            <a:pPr marL="1028700" lvl="1" algn="l" defTabSz="914400"/>
            <a:endParaRPr lang="en-US" sz="5400" dirty="0"/>
          </a:p>
          <a:p>
            <a:pPr marL="1028700" lvl="1" algn="l" defTabSz="914400"/>
            <a:r>
              <a:rPr lang="en-US" sz="5400" dirty="0"/>
              <a:t>March 2024 Presidential Primary Election</a:t>
            </a:r>
          </a:p>
          <a:p>
            <a:pPr marL="3657600" lvl="3" indent="-228600" algn="l" defTabSz="914400">
              <a:buFont typeface="Arial" panose="020B0604020202020204" pitchFamily="34" charset="0"/>
              <a:buChar char="•"/>
            </a:pPr>
            <a:r>
              <a:rPr lang="en-US" sz="5400" dirty="0"/>
              <a:t> Election Report </a:t>
            </a:r>
          </a:p>
          <a:p>
            <a:pPr marL="3657600" lvl="3" indent="-228600" algn="l" defTabSz="914400">
              <a:buFont typeface="Arial" panose="020B0604020202020204" pitchFamily="34" charset="0"/>
              <a:buChar char="•"/>
            </a:pPr>
            <a:r>
              <a:rPr lang="en-US" sz="5400" dirty="0"/>
              <a:t> Election Feedback</a:t>
            </a:r>
          </a:p>
          <a:p>
            <a:pPr marL="3657600" lvl="3" indent="-228600" algn="l" defTabSz="914400">
              <a:buFont typeface="Arial" panose="020B0604020202020204" pitchFamily="34" charset="0"/>
              <a:buChar char="•"/>
            </a:pPr>
            <a:r>
              <a:rPr lang="en-US" sz="5400" dirty="0"/>
              <a:t> Actions Taken</a:t>
            </a:r>
          </a:p>
          <a:p>
            <a:pPr marL="2171700" lvl="2" indent="-228600" algn="l" defTabSz="914400">
              <a:buFont typeface="Arial" panose="020B0604020202020204" pitchFamily="34" charset="0"/>
              <a:buChar char="•"/>
            </a:pPr>
            <a:endParaRPr lang="en-US" sz="5400" dirty="0"/>
          </a:p>
          <a:p>
            <a:pPr marL="1028700" lvl="1" algn="l" defTabSz="914400">
              <a:spcBef>
                <a:spcPts val="1000"/>
              </a:spcBef>
            </a:pPr>
            <a:r>
              <a:rPr lang="en-US" sz="5400" dirty="0"/>
              <a:t>Questions &amp; Answers</a:t>
            </a:r>
          </a:p>
          <a:p>
            <a:pPr marL="1257300" lvl="1" indent="-228600" algn="l" defTabSz="914400">
              <a:spcBef>
                <a:spcPts val="1000"/>
              </a:spcBef>
              <a:buFont typeface="Arial" panose="020B0604020202020204" pitchFamily="34" charset="0"/>
              <a:buChar char="•"/>
            </a:pPr>
            <a:endParaRPr lang="en-US" sz="5400" dirty="0"/>
          </a:p>
          <a:p>
            <a:pPr marL="1028700" lvl="1" algn="l" defTabSz="914400">
              <a:spcBef>
                <a:spcPts val="1000"/>
              </a:spcBef>
            </a:pPr>
            <a:r>
              <a:rPr lang="en-US" sz="5400" dirty="0"/>
              <a:t>Future Agenda Items</a:t>
            </a:r>
          </a:p>
          <a:p>
            <a:pPr marL="914400" indent="-228600" algn="l" defTabSz="914400">
              <a:spcBef>
                <a:spcPts val="1000"/>
              </a:spcBef>
              <a:buFont typeface="Arial" panose="020B0604020202020204" pitchFamily="34" charset="0"/>
              <a:buChar char="•"/>
            </a:pPr>
            <a:endParaRPr lang="en-US" sz="4000" dirty="0"/>
          </a:p>
          <a:p>
            <a:pPr marL="1828800" lvl="1" indent="-228600" algn="l" defTabSz="914400">
              <a:spcBef>
                <a:spcPts val="1000"/>
              </a:spcBef>
              <a:buFont typeface="Arial" panose="020B0604020202020204" pitchFamily="34" charset="0"/>
              <a:buChar char="•"/>
            </a:pPr>
            <a:endParaRPr lang="en-US" dirty="0"/>
          </a:p>
          <a:p>
            <a:pPr marL="914400" indent="-228600" algn="l" defTabSz="914400">
              <a:spcBef>
                <a:spcPts val="1000"/>
              </a:spcBef>
              <a:buFont typeface="Arial" panose="020B0604020202020204" pitchFamily="34" charset="0"/>
              <a:buChar char="•"/>
            </a:pPr>
            <a:endParaRPr lang="en-US" sz="4000" dirty="0"/>
          </a:p>
          <a:p>
            <a:pPr marL="914400" indent="-228600" algn="l" defTabSz="914400">
              <a:spcBef>
                <a:spcPts val="1000"/>
              </a:spcBef>
              <a:buFont typeface="Arial" panose="020B0604020202020204" pitchFamily="34" charset="0"/>
              <a:buChar char="•"/>
            </a:pPr>
            <a:endParaRPr lang="en-US" sz="4000" dirty="0"/>
          </a:p>
          <a:p>
            <a:pPr marL="914400" indent="-228600" algn="l" defTabSz="914400">
              <a:spcBef>
                <a:spcPts val="1000"/>
              </a:spcBef>
              <a:buFont typeface="Arial" panose="020B0604020202020204" pitchFamily="34" charset="0"/>
              <a:buChar char="•"/>
            </a:pPr>
            <a:endParaRPr lang="en-US" sz="4000" dirty="0"/>
          </a:p>
          <a:p>
            <a:pPr marL="1828800" lvl="1" indent="-228600" algn="l" defTabSz="914400">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298867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Freeform: Shape 1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157925" y="5090842"/>
            <a:ext cx="5762407" cy="2800896"/>
          </a:xfrm>
        </p:spPr>
        <p:txBody>
          <a:bodyPr vert="horz" lIns="91440" tIns="45720" rIns="91440" bIns="45720" rtlCol="0" anchor="t">
            <a:normAutofit/>
          </a:bodyPr>
          <a:lstStyle/>
          <a:p>
            <a:pPr defTabSz="914400"/>
            <a:r>
              <a:rPr lang="en-US" sz="8000" b="1" dirty="0">
                <a:solidFill>
                  <a:srgbClr val="FFFFFF"/>
                </a:solidFill>
                <a:latin typeface="Arial" panose="020B0604020202020204" pitchFamily="34" charset="0"/>
                <a:cs typeface="Arial" panose="020B0604020202020204" pitchFamily="34" charset="0"/>
              </a:rPr>
              <a:t>Actions</a:t>
            </a:r>
            <a:br>
              <a:rPr lang="en-US" sz="8000" b="1" dirty="0">
                <a:solidFill>
                  <a:srgbClr val="FFFFFF"/>
                </a:solidFill>
                <a:latin typeface="Arial" panose="020B0604020202020204" pitchFamily="34" charset="0"/>
                <a:cs typeface="Arial" panose="020B0604020202020204" pitchFamily="34" charset="0"/>
              </a:rPr>
            </a:br>
            <a:r>
              <a:rPr lang="en-US" sz="8000" b="1" dirty="0">
                <a:solidFill>
                  <a:srgbClr val="FFFFFF"/>
                </a:solidFill>
                <a:latin typeface="Arial" panose="020B0604020202020204" pitchFamily="34" charset="0"/>
                <a:cs typeface="Arial" panose="020B0604020202020204" pitchFamily="34" charset="0"/>
              </a:rPr>
              <a:t>Taken</a:t>
            </a:r>
          </a:p>
        </p:txBody>
      </p:sp>
      <p:pic>
        <p:nvPicPr>
          <p:cNvPr id="118" name="Picture 117" descr="A close-up of a ballot&#10;&#10;Description automatically generated">
            <a:extLst>
              <a:ext uri="{FF2B5EF4-FFF2-40B4-BE49-F238E27FC236}">
                <a16:creationId xmlns:a16="http://schemas.microsoft.com/office/drawing/2014/main" id="{42412F47-C3ED-0A9F-6FAD-1E42ACD0B145}"/>
              </a:ext>
            </a:extLst>
          </p:cNvPr>
          <p:cNvPicPr>
            <a:picLocks noChangeAspect="1"/>
          </p:cNvPicPr>
          <p:nvPr/>
        </p:nvPicPr>
        <p:blipFill rotWithShape="1">
          <a:blip r:embed="rId3">
            <a:extLst>
              <a:ext uri="{28A0092B-C50C-407E-A947-70E740481C1C}">
                <a14:useLocalDpi xmlns:a14="http://schemas.microsoft.com/office/drawing/2010/main" val="0"/>
              </a:ext>
            </a:extLst>
          </a:blip>
          <a:srcRect t="263"/>
          <a:stretch/>
        </p:blipFill>
        <p:spPr>
          <a:xfrm>
            <a:off x="11095892" y="204343"/>
            <a:ext cx="10392508" cy="13461269"/>
          </a:xfrm>
          <a:prstGeom prst="rect">
            <a:avLst/>
          </a:prstGeom>
        </p:spPr>
      </p:pic>
    </p:spTree>
    <p:extLst>
      <p:ext uri="{BB962C8B-B14F-4D97-AF65-F5344CB8AC3E}">
        <p14:creationId xmlns:p14="http://schemas.microsoft.com/office/powerpoint/2010/main" val="129766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646026"/>
            <a:ext cx="6403566" cy="2944736"/>
          </a:xfrm>
        </p:spPr>
        <p:txBody>
          <a:bodyPr vert="horz" lIns="91440" tIns="45720" rIns="91440" bIns="45720" rtlCol="0" anchor="b">
            <a:normAutofit/>
          </a:bodyPr>
          <a:lstStyle/>
          <a:p>
            <a:pPr defTabSz="914400"/>
            <a:r>
              <a:rPr lang="en-US" sz="8000" b="1" dirty="0">
                <a:solidFill>
                  <a:srgbClr val="FFFFFF"/>
                </a:solidFill>
                <a:latin typeface="Arial" panose="020B0604020202020204" pitchFamily="34" charset="0"/>
                <a:cs typeface="Arial" panose="020B0604020202020204" pitchFamily="34" charset="0"/>
              </a:rPr>
              <a:t>Actions</a:t>
            </a:r>
            <a:br>
              <a:rPr lang="en-US" sz="8000" b="1" dirty="0">
                <a:solidFill>
                  <a:srgbClr val="FFFFFF"/>
                </a:solidFill>
                <a:latin typeface="Arial" panose="020B0604020202020204" pitchFamily="34" charset="0"/>
                <a:cs typeface="Arial" panose="020B0604020202020204" pitchFamily="34" charset="0"/>
              </a:rPr>
            </a:br>
            <a:r>
              <a:rPr lang="en-US" sz="8000" b="1" dirty="0">
                <a:solidFill>
                  <a:srgbClr val="FFFFFF"/>
                </a:solidFill>
                <a:latin typeface="Arial" panose="020B0604020202020204" pitchFamily="34" charset="0"/>
                <a:cs typeface="Arial" panose="020B0604020202020204" pitchFamily="34" charset="0"/>
              </a:rPr>
              <a:t>Taken</a:t>
            </a:r>
            <a:endParaRPr lang="en-US" sz="8000" b="1" kern="1200" dirty="0">
              <a:solidFill>
                <a:srgbClr val="FFFFFF"/>
              </a:solidFill>
              <a:latin typeface="+mj-lt"/>
              <a:ea typeface="+mj-ea"/>
              <a:cs typeface="+mj-cs"/>
            </a:endParaRPr>
          </a:p>
        </p:txBody>
      </p:sp>
      <p:sp>
        <p:nvSpPr>
          <p:cNvPr id="8" name="Content Placeholder 2">
            <a:extLst>
              <a:ext uri="{FF2B5EF4-FFF2-40B4-BE49-F238E27FC236}">
                <a16:creationId xmlns:a16="http://schemas.microsoft.com/office/drawing/2014/main" id="{9FA59372-3319-E5A6-5C59-7AC594B16D99}"/>
              </a:ext>
            </a:extLst>
          </p:cNvPr>
          <p:cNvSpPr txBox="1">
            <a:spLocks/>
          </p:cNvSpPr>
          <p:nvPr/>
        </p:nvSpPr>
        <p:spPr>
          <a:xfrm>
            <a:off x="8639371" y="2514599"/>
            <a:ext cx="13112401" cy="6377116"/>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685800" indent="-228600" algn="l" defTabSz="914400">
              <a:buFont typeface="Arial" panose="020B0604020202020204" pitchFamily="34" charset="0"/>
              <a:buChar char="•"/>
            </a:pPr>
            <a:r>
              <a:rPr lang="en-US" sz="5400" dirty="0"/>
              <a:t> Incorporated into updated election aide training manual and syllabus </a:t>
            </a:r>
          </a:p>
          <a:p>
            <a:pPr marL="685800" indent="-228600" algn="l" defTabSz="914400">
              <a:buFont typeface="Arial" panose="020B0604020202020204" pitchFamily="34" charset="0"/>
              <a:buChar char="•"/>
            </a:pPr>
            <a:endParaRPr lang="en-US" sz="5400" dirty="0"/>
          </a:p>
          <a:p>
            <a:pPr marL="685800" indent="-228600" algn="l" defTabSz="914400">
              <a:buFont typeface="Arial" panose="020B0604020202020204" pitchFamily="34" charset="0"/>
              <a:buChar char="•"/>
            </a:pPr>
            <a:r>
              <a:rPr lang="en-US" sz="5400" dirty="0"/>
              <a:t> Reinforced during election aide training</a:t>
            </a:r>
          </a:p>
          <a:p>
            <a:pPr marL="685800" indent="-228600" algn="l" defTabSz="914400">
              <a:buFont typeface="Arial" panose="020B0604020202020204" pitchFamily="34" charset="0"/>
              <a:buChar char="•"/>
            </a:pPr>
            <a:endParaRPr lang="en-US" sz="5400" dirty="0"/>
          </a:p>
          <a:p>
            <a:pPr marL="685800" indent="-228600" algn="l" defTabSz="914400">
              <a:buFont typeface="Arial" panose="020B0604020202020204" pitchFamily="34" charset="0"/>
              <a:buChar char="•"/>
            </a:pPr>
            <a:r>
              <a:rPr lang="en-US" sz="5400" dirty="0"/>
              <a:t> Ground staff at vote centers</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524239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4"/>
            <a:ext cx="24387177" cy="13716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11160" y="-3440"/>
            <a:ext cx="23503140" cy="13681370"/>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14349" y="-2582"/>
            <a:ext cx="7217297" cy="13717728"/>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12121681" y="1557890"/>
            <a:ext cx="9935066" cy="9978079"/>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596482" y="396413"/>
            <a:ext cx="13194207" cy="6537040"/>
          </a:xfrm>
        </p:spPr>
        <p:txBody>
          <a:bodyPr vert="horz" lIns="182880" tIns="91440" rIns="182880" bIns="91440" rtlCol="0">
            <a:normAutofit/>
          </a:bodyPr>
          <a:lstStyle/>
          <a:p>
            <a:r>
              <a:rPr lang="en-US" sz="9600" b="1" dirty="0">
                <a:solidFill>
                  <a:srgbClr val="FFFFFF"/>
                </a:solidFill>
              </a:rPr>
              <a:t>November 5, 2024 </a:t>
            </a:r>
            <a:br>
              <a:rPr lang="en-US" sz="9600" b="1" dirty="0">
                <a:solidFill>
                  <a:srgbClr val="FFFFFF"/>
                </a:solidFill>
              </a:rPr>
            </a:br>
            <a:r>
              <a:rPr lang="en-US" sz="9600" b="1" dirty="0">
                <a:solidFill>
                  <a:srgbClr val="FFFFFF"/>
                </a:solidFill>
              </a:rPr>
              <a:t>General Election </a:t>
            </a: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629" y="8960076"/>
            <a:ext cx="24361914" cy="4755924"/>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3540404" y="8592053"/>
            <a:ext cx="17307626" cy="2483656"/>
          </a:xfrm>
        </p:spPr>
        <p:txBody>
          <a:bodyPr vert="horz" lIns="182880" tIns="91440" rIns="182880" bIns="91440" rtlCol="0">
            <a:normAutofit/>
          </a:bodyPr>
          <a:lstStyle/>
          <a:p>
            <a:pPr lvl="1">
              <a:spcBef>
                <a:spcPts val="1200"/>
              </a:spcBef>
            </a:pPr>
            <a:r>
              <a:rPr lang="en-US" sz="8000" dirty="0">
                <a:solidFill>
                  <a:srgbClr val="FFFFFF"/>
                </a:solidFill>
              </a:rPr>
              <a:t>Only </a:t>
            </a:r>
            <a:r>
              <a:rPr lang="en-US" sz="8000" b="1" dirty="0">
                <a:solidFill>
                  <a:srgbClr val="FFFFFF"/>
                </a:solidFill>
              </a:rPr>
              <a:t>152</a:t>
            </a:r>
            <a:r>
              <a:rPr lang="en-US" sz="8000" dirty="0">
                <a:solidFill>
                  <a:srgbClr val="FFFFFF"/>
                </a:solidFill>
              </a:rPr>
              <a:t> days until the November general election</a:t>
            </a: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936877" y="3264852"/>
            <a:ext cx="13715144" cy="7185451"/>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74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449" y="-2"/>
            <a:ext cx="24455089" cy="13736142"/>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84033" y="-6"/>
            <a:ext cx="23547603" cy="13736148"/>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03" y="0"/>
            <a:ext cx="7247690" cy="13736144"/>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754" y="-6"/>
            <a:ext cx="24470347" cy="13736152"/>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70729" y="-1724768"/>
            <a:ext cx="13723862" cy="17197957"/>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2374900" y="2177448"/>
            <a:ext cx="9935066" cy="9978079"/>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5550808-CF0D-04E3-330F-42CF1811F058}"/>
              </a:ext>
            </a:extLst>
          </p:cNvPr>
          <p:cNvSpPr txBox="1"/>
          <p:nvPr/>
        </p:nvSpPr>
        <p:spPr>
          <a:xfrm>
            <a:off x="4899901" y="2019479"/>
            <a:ext cx="14638786" cy="635737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lang="en-US" sz="9600" kern="1200" dirty="0">
              <a:solidFill>
                <a:srgbClr val="FFFFFF"/>
              </a:solidFill>
              <a:latin typeface="+mj-lt"/>
              <a:ea typeface="+mj-ea"/>
              <a:cs typeface="+mj-cs"/>
            </a:endParaRPr>
          </a:p>
          <a:p>
            <a:pPr algn="ctr" defTabSz="914400">
              <a:lnSpc>
                <a:spcPct val="90000"/>
              </a:lnSpc>
              <a:spcBef>
                <a:spcPct val="0"/>
              </a:spcBef>
              <a:spcAft>
                <a:spcPts val="600"/>
              </a:spcAft>
            </a:pPr>
            <a:r>
              <a:rPr lang="en-US" sz="9600" kern="1200" dirty="0">
                <a:solidFill>
                  <a:srgbClr val="FFFFFF"/>
                </a:solidFill>
                <a:latin typeface="+mj-lt"/>
                <a:ea typeface="+mj-ea"/>
                <a:cs typeface="+mj-cs"/>
              </a:rPr>
              <a:t>QUESTIONS AND ANSWERS</a:t>
            </a:r>
          </a:p>
          <a:p>
            <a:pPr defTabSz="914400">
              <a:lnSpc>
                <a:spcPct val="90000"/>
              </a:lnSpc>
              <a:spcBef>
                <a:spcPct val="0"/>
              </a:spcBef>
              <a:spcAft>
                <a:spcPts val="600"/>
              </a:spcAft>
            </a:pPr>
            <a:endParaRPr lang="en-US" sz="9600" kern="1200" dirty="0">
              <a:solidFill>
                <a:srgbClr val="FFFFFF"/>
              </a:solidFill>
              <a:latin typeface="+mj-lt"/>
              <a:ea typeface="+mj-ea"/>
              <a:cs typeface="+mj-cs"/>
            </a:endParaRP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8980220"/>
            <a:ext cx="24438601" cy="4755924"/>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389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6D63398-EEE4-4E6A-BEF3-E92924A28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7" y="0"/>
            <a:ext cx="24456693" cy="13716000"/>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804B24-17AC-406D-9636-1332F5DF9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7961" y="-4922681"/>
            <a:ext cx="13719838" cy="23557531"/>
          </a:xfrm>
          <a:prstGeom prst="rect">
            <a:avLst/>
          </a:prstGeom>
          <a:gradFill>
            <a:gsLst>
              <a:gs pos="0">
                <a:schemeClr val="accent1">
                  <a:lumMod val="50000"/>
                  <a:alpha val="0"/>
                </a:schemeClr>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7" y="-1728"/>
            <a:ext cx="7217297" cy="13717728"/>
          </a:xfrm>
          <a:prstGeom prst="rect">
            <a:avLst/>
          </a:prstGeom>
          <a:gradFill>
            <a:gsLst>
              <a:gs pos="0">
                <a:schemeClr val="accent1">
                  <a:lumMod val="75000"/>
                  <a:alpha val="48000"/>
                </a:schemeClr>
              </a:gs>
              <a:gs pos="99000">
                <a:srgbClr val="000000">
                  <a:alpha val="46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26703">
            <a:off x="2330830" y="2050526"/>
            <a:ext cx="9935066" cy="9978079"/>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70DF94D-F28F-435E-AD56-C40FC99AF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819564"/>
            <a:ext cx="24446646" cy="8886518"/>
          </a:xfrm>
          <a:prstGeom prst="rect">
            <a:avLst/>
          </a:prstGeom>
          <a:gradFill>
            <a:gsLst>
              <a:gs pos="0">
                <a:schemeClr val="accent1">
                  <a:lumMod val="75000"/>
                  <a:alpha val="50000"/>
                </a:schemeClr>
              </a:gs>
              <a:gs pos="99000">
                <a:srgbClr val="000000">
                  <a:alpha val="11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F952EE-9AAE-4D81-BF98-35DF71334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885792" y="-5745776"/>
            <a:ext cx="12815070" cy="24306639"/>
          </a:xfrm>
          <a:prstGeom prst="rect">
            <a:avLst/>
          </a:prstGeom>
          <a:gradFill>
            <a:gsLst>
              <a:gs pos="1000">
                <a:srgbClr val="000000">
                  <a:alpha val="33000"/>
                </a:srgbClr>
              </a:gs>
              <a:gs pos="100000">
                <a:schemeClr val="accent1">
                  <a:lumMod val="50000"/>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550808-CF0D-04E3-330F-42CF1811F058}"/>
              </a:ext>
            </a:extLst>
          </p:cNvPr>
          <p:cNvSpPr txBox="1"/>
          <p:nvPr/>
        </p:nvSpPr>
        <p:spPr>
          <a:xfrm>
            <a:off x="4932415" y="3675246"/>
            <a:ext cx="14571767" cy="5464594"/>
          </a:xfrm>
          <a:prstGeom prst="rect">
            <a:avLst/>
          </a:prstGeom>
        </p:spPr>
        <p:txBody>
          <a:bodyPr vert="horz" lIns="91440" tIns="45720" rIns="91440" bIns="45720" rtlCol="0" anchor="t">
            <a:normAutofit/>
          </a:bodyPr>
          <a:lstStyle/>
          <a:p>
            <a:pPr algn="ctr" defTabSz="914400">
              <a:lnSpc>
                <a:spcPct val="90000"/>
              </a:lnSpc>
              <a:spcBef>
                <a:spcPct val="0"/>
              </a:spcBef>
              <a:spcAft>
                <a:spcPts val="600"/>
              </a:spcAft>
            </a:pPr>
            <a:r>
              <a:rPr lang="en-US" sz="8900" kern="1200" dirty="0">
                <a:solidFill>
                  <a:srgbClr val="FFFFFF"/>
                </a:solidFill>
                <a:latin typeface="+mj-lt"/>
                <a:ea typeface="+mj-ea"/>
                <a:cs typeface="+mj-cs"/>
              </a:rPr>
              <a:t>FUTURE AGENDA ITEMS</a:t>
            </a:r>
          </a:p>
          <a:p>
            <a:pPr algn="ctr" defTabSz="914400">
              <a:lnSpc>
                <a:spcPct val="90000"/>
              </a:lnSpc>
              <a:spcBef>
                <a:spcPct val="0"/>
              </a:spcBef>
              <a:spcAft>
                <a:spcPts val="600"/>
              </a:spcAft>
            </a:pPr>
            <a:endParaRPr lang="en-US" sz="8900" kern="1200" dirty="0">
              <a:solidFill>
                <a:srgbClr val="FFFFFF"/>
              </a:solidFill>
              <a:latin typeface="+mj-lt"/>
              <a:ea typeface="+mj-ea"/>
              <a:cs typeface="+mj-cs"/>
            </a:endParaRPr>
          </a:p>
          <a:p>
            <a:pPr algn="ctr" defTabSz="914400">
              <a:lnSpc>
                <a:spcPct val="90000"/>
              </a:lnSpc>
              <a:spcBef>
                <a:spcPct val="0"/>
              </a:spcBef>
              <a:spcAft>
                <a:spcPts val="600"/>
              </a:spcAft>
            </a:pPr>
            <a:r>
              <a:rPr lang="en-US" sz="8900" kern="1200" dirty="0">
                <a:solidFill>
                  <a:srgbClr val="FFFFFF"/>
                </a:solidFill>
                <a:latin typeface="+mj-lt"/>
                <a:ea typeface="+mj-ea"/>
                <a:cs typeface="+mj-cs"/>
              </a:rPr>
              <a:t>FUTURE MEETINGS / SCHEDULE</a:t>
            </a:r>
          </a:p>
        </p:txBody>
      </p:sp>
    </p:spTree>
    <p:extLst>
      <p:ext uri="{BB962C8B-B14F-4D97-AF65-F5344CB8AC3E}">
        <p14:creationId xmlns:p14="http://schemas.microsoft.com/office/powerpoint/2010/main" val="778428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6D63398-EEE4-4E6A-BEF3-E92924A28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7" y="0"/>
            <a:ext cx="24456693" cy="13716000"/>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804B24-17AC-406D-9636-1332F5DF9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7961" y="-4922681"/>
            <a:ext cx="13719838" cy="23557531"/>
          </a:xfrm>
          <a:prstGeom prst="rect">
            <a:avLst/>
          </a:prstGeom>
          <a:gradFill>
            <a:gsLst>
              <a:gs pos="0">
                <a:schemeClr val="accent1">
                  <a:lumMod val="50000"/>
                  <a:alpha val="0"/>
                </a:schemeClr>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7" y="-1728"/>
            <a:ext cx="7217297" cy="13717728"/>
          </a:xfrm>
          <a:prstGeom prst="rect">
            <a:avLst/>
          </a:prstGeom>
          <a:gradFill>
            <a:gsLst>
              <a:gs pos="0">
                <a:schemeClr val="accent1">
                  <a:lumMod val="75000"/>
                  <a:alpha val="48000"/>
                </a:schemeClr>
              </a:gs>
              <a:gs pos="99000">
                <a:srgbClr val="000000">
                  <a:alpha val="46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26703">
            <a:off x="2330830" y="2050526"/>
            <a:ext cx="9935066" cy="9978079"/>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70DF94D-F28F-435E-AD56-C40FC99AF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819564"/>
            <a:ext cx="24446646" cy="8886518"/>
          </a:xfrm>
          <a:prstGeom prst="rect">
            <a:avLst/>
          </a:prstGeom>
          <a:gradFill>
            <a:gsLst>
              <a:gs pos="0">
                <a:schemeClr val="accent1">
                  <a:lumMod val="75000"/>
                  <a:alpha val="50000"/>
                </a:schemeClr>
              </a:gs>
              <a:gs pos="99000">
                <a:srgbClr val="000000">
                  <a:alpha val="11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F952EE-9AAE-4D81-BF98-35DF71334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885792" y="-5745776"/>
            <a:ext cx="12815070" cy="24306639"/>
          </a:xfrm>
          <a:prstGeom prst="rect">
            <a:avLst/>
          </a:prstGeom>
          <a:gradFill>
            <a:gsLst>
              <a:gs pos="1000">
                <a:srgbClr val="000000">
                  <a:alpha val="33000"/>
                </a:srgbClr>
              </a:gs>
              <a:gs pos="100000">
                <a:schemeClr val="accent1">
                  <a:lumMod val="50000"/>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550808-CF0D-04E3-330F-42CF1811F058}"/>
              </a:ext>
            </a:extLst>
          </p:cNvPr>
          <p:cNvSpPr txBox="1"/>
          <p:nvPr/>
        </p:nvSpPr>
        <p:spPr>
          <a:xfrm>
            <a:off x="4907703" y="5527349"/>
            <a:ext cx="14571767" cy="1512216"/>
          </a:xfrm>
          <a:prstGeom prst="rect">
            <a:avLst/>
          </a:prstGeom>
        </p:spPr>
        <p:txBody>
          <a:bodyPr vert="horz" lIns="91440" tIns="45720" rIns="91440" bIns="45720" rtlCol="0" anchor="t">
            <a:normAutofit/>
          </a:bodyPr>
          <a:lstStyle/>
          <a:p>
            <a:pPr algn="ctr" defTabSz="914400">
              <a:lnSpc>
                <a:spcPct val="90000"/>
              </a:lnSpc>
              <a:spcBef>
                <a:spcPct val="0"/>
              </a:spcBef>
              <a:spcAft>
                <a:spcPts val="600"/>
              </a:spcAft>
            </a:pPr>
            <a:r>
              <a:rPr lang="en-US" sz="9600" b="1" kern="1200" dirty="0">
                <a:solidFill>
                  <a:srgbClr val="FFFFFF"/>
                </a:solidFill>
                <a:latin typeface="+mj-lt"/>
                <a:ea typeface="+mj-ea"/>
                <a:cs typeface="+mj-cs"/>
              </a:rPr>
              <a:t>Thank You</a:t>
            </a:r>
            <a:endParaRPr lang="en-US" sz="8900" kern="1200" dirty="0">
              <a:solidFill>
                <a:srgbClr val="FFFFFF"/>
              </a:solidFill>
              <a:latin typeface="+mj-lt"/>
              <a:ea typeface="+mj-ea"/>
              <a:cs typeface="+mj-cs"/>
            </a:endParaRPr>
          </a:p>
        </p:txBody>
      </p:sp>
    </p:spTree>
    <p:extLst>
      <p:ext uri="{BB962C8B-B14F-4D97-AF65-F5344CB8AC3E}">
        <p14:creationId xmlns:p14="http://schemas.microsoft.com/office/powerpoint/2010/main" val="2129721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368724"/>
            <a:ext cx="6403566" cy="3499339"/>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Placer County</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Registration Statistics </a:t>
            </a:r>
          </a:p>
        </p:txBody>
      </p:sp>
      <p:sp>
        <p:nvSpPr>
          <p:cNvPr id="3" name="Subtitle 2"/>
          <p:cNvSpPr>
            <a:spLocks noGrp="1"/>
          </p:cNvSpPr>
          <p:nvPr>
            <p:ph type="subTitle" idx="1"/>
          </p:nvPr>
        </p:nvSpPr>
        <p:spPr>
          <a:xfrm>
            <a:off x="9621770" y="1298960"/>
            <a:ext cx="13112401" cy="11092094"/>
          </a:xfrm>
        </p:spPr>
        <p:txBody>
          <a:bodyPr vert="horz" lIns="91440" tIns="45720" rIns="91440" bIns="45720" rtlCol="0" anchor="ctr">
            <a:normAutofit/>
          </a:bodyPr>
          <a:lstStyle/>
          <a:p>
            <a:pPr marL="571248" lvl="1" defTabSz="914400"/>
            <a:r>
              <a:rPr lang="en-US" sz="5400" dirty="0"/>
              <a:t>15-day close prior to March 5, 2024 Primary Election</a:t>
            </a:r>
          </a:p>
          <a:p>
            <a:pPr marL="799848" lvl="1" indent="-228600" algn="l" defTabSz="914400">
              <a:buFont typeface="Arial" panose="020B0604020202020204" pitchFamily="34" charset="0"/>
              <a:buChar char="•"/>
            </a:pPr>
            <a:endParaRPr lang="en-US" sz="5400" dirty="0"/>
          </a:p>
          <a:p>
            <a:pPr marL="799848" lvl="1" indent="-228600" algn="l" defTabSz="914400">
              <a:buFont typeface="Arial" panose="020B0604020202020204" pitchFamily="34" charset="0"/>
              <a:buChar char="•"/>
            </a:pPr>
            <a:r>
              <a:rPr lang="en-US" sz="5400" b="1" dirty="0"/>
              <a:t>281,556 	</a:t>
            </a:r>
            <a:r>
              <a:rPr lang="en-US" sz="5400" dirty="0"/>
              <a:t>Total registered voters</a:t>
            </a:r>
          </a:p>
          <a:p>
            <a:pPr marL="799848" lvl="1" indent="-228600" algn="l" defTabSz="914400">
              <a:buFont typeface="Arial" panose="020B0604020202020204" pitchFamily="34" charset="0"/>
              <a:buChar char="•"/>
            </a:pPr>
            <a:r>
              <a:rPr lang="en-US" sz="5400" b="1" dirty="0"/>
              <a:t>114,289  	40.5% </a:t>
            </a:r>
            <a:r>
              <a:rPr lang="en-US" sz="5400" dirty="0"/>
              <a:t>Republicans</a:t>
            </a:r>
            <a:endParaRPr lang="en-US" sz="5400" b="1" dirty="0"/>
          </a:p>
          <a:p>
            <a:pPr marL="799848" lvl="1" indent="-228600" algn="l" defTabSz="914400">
              <a:buFont typeface="Arial" panose="020B0604020202020204" pitchFamily="34" charset="0"/>
              <a:buChar char="•"/>
            </a:pPr>
            <a:r>
              <a:rPr lang="en-US" sz="5400" b="1" dirty="0"/>
              <a:t>89,229 	31.6% </a:t>
            </a:r>
            <a:r>
              <a:rPr lang="en-US" sz="5400" dirty="0"/>
              <a:t>Democrats	</a:t>
            </a:r>
          </a:p>
          <a:p>
            <a:pPr marL="799848" lvl="1" indent="-228600" algn="l" defTabSz="914400">
              <a:buFont typeface="Arial" panose="020B0604020202020204" pitchFamily="34" charset="0"/>
              <a:buChar char="•"/>
            </a:pPr>
            <a:r>
              <a:rPr lang="en-US" sz="5400" b="1" dirty="0"/>
              <a:t>54,255 	19.2% </a:t>
            </a:r>
            <a:r>
              <a:rPr lang="en-US" sz="5400" dirty="0"/>
              <a:t>No Party Preference</a:t>
            </a:r>
          </a:p>
          <a:p>
            <a:pPr marL="914400" indent="-228600" algn="l" defTabSz="914400">
              <a:spcBef>
                <a:spcPts val="0"/>
              </a:spcBef>
              <a:buFont typeface="Arial" panose="020B0604020202020204" pitchFamily="34" charset="0"/>
              <a:buChar char="•"/>
            </a:pPr>
            <a:endParaRPr lang="en-US" sz="5400" dirty="0"/>
          </a:p>
          <a:p>
            <a:pPr marL="914400" indent="-228600" algn="l" defTabSz="914400">
              <a:spcBef>
                <a:spcPts val="0"/>
              </a:spcBef>
              <a:buFont typeface="Arial" panose="020B0604020202020204" pitchFamily="34" charset="0"/>
              <a:buChar char="•"/>
            </a:pPr>
            <a:r>
              <a:rPr lang="en-US" sz="5400" dirty="0"/>
              <a:t>Over </a:t>
            </a:r>
            <a:r>
              <a:rPr lang="en-US" sz="5400" b="1" dirty="0"/>
              <a:t>8% </a:t>
            </a:r>
            <a:r>
              <a:rPr lang="en-US" sz="5400" dirty="0"/>
              <a:t>of voters registered as “other” </a:t>
            </a:r>
          </a:p>
          <a:p>
            <a:pPr marL="799848" lvl="1" indent="-228600" algn="l" defTabSz="914400">
              <a:buFont typeface="Arial" panose="020B0604020202020204" pitchFamily="34" charset="0"/>
              <a:buChar char="•"/>
            </a:pPr>
            <a:endParaRPr lang="en-US" dirty="0"/>
          </a:p>
        </p:txBody>
      </p:sp>
    </p:spTree>
    <p:extLst>
      <p:ext uri="{BB962C8B-B14F-4D97-AF65-F5344CB8AC3E}">
        <p14:creationId xmlns:p14="http://schemas.microsoft.com/office/powerpoint/2010/main" val="315111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799319"/>
            <a:ext cx="6403566" cy="2638150"/>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County Comparison </a:t>
            </a:r>
          </a:p>
        </p:txBody>
      </p:sp>
      <p:sp>
        <p:nvSpPr>
          <p:cNvPr id="3" name="Subtitle 2"/>
          <p:cNvSpPr>
            <a:spLocks noGrp="1"/>
          </p:cNvSpPr>
          <p:nvPr>
            <p:ph type="subTitle" idx="1"/>
          </p:nvPr>
        </p:nvSpPr>
        <p:spPr>
          <a:xfrm>
            <a:off x="9621770" y="1298960"/>
            <a:ext cx="13112401" cy="11092094"/>
          </a:xfrm>
        </p:spPr>
        <p:txBody>
          <a:bodyPr vert="horz" lIns="91440" tIns="45720" rIns="91440" bIns="45720" rtlCol="0" anchor="ctr">
            <a:normAutofit/>
          </a:bodyPr>
          <a:lstStyle/>
          <a:p>
            <a:pPr marL="571248" lvl="1" algn="l" defTabSz="914400"/>
            <a:r>
              <a:rPr lang="en-US" sz="5400" dirty="0"/>
              <a:t>California encompasses 58 counties; Placer County is:</a:t>
            </a:r>
          </a:p>
          <a:p>
            <a:pPr marL="799848" lvl="1" indent="-228600" algn="l" defTabSz="914400">
              <a:buFont typeface="Arial" panose="020B0604020202020204" pitchFamily="34" charset="0"/>
              <a:buChar char="•"/>
            </a:pPr>
            <a:endParaRPr lang="en-US" sz="5400" dirty="0"/>
          </a:p>
          <a:p>
            <a:pPr marL="1371348" lvl="1" indent="-228600" algn="l" defTabSz="914400">
              <a:spcBef>
                <a:spcPts val="1200"/>
              </a:spcBef>
              <a:spcAft>
                <a:spcPts val="1200"/>
              </a:spcAft>
              <a:buFont typeface="Arial" panose="020B0604020202020204" pitchFamily="34" charset="0"/>
              <a:buChar char="•"/>
            </a:pPr>
            <a:r>
              <a:rPr lang="en-US" sz="5400" b="1" dirty="0"/>
              <a:t>18</a:t>
            </a:r>
            <a:r>
              <a:rPr lang="en-US" sz="5400" b="1" baseline="30000" dirty="0"/>
              <a:t>th</a:t>
            </a:r>
            <a:r>
              <a:rPr lang="en-US" sz="5400" b="1" dirty="0"/>
              <a:t> largest county </a:t>
            </a:r>
            <a:r>
              <a:rPr lang="en-US" sz="5400" dirty="0"/>
              <a:t>in voter registration </a:t>
            </a:r>
          </a:p>
          <a:p>
            <a:pPr marL="1371348" lvl="1" indent="-228600" algn="l" defTabSz="914400">
              <a:spcBef>
                <a:spcPts val="1200"/>
              </a:spcBef>
              <a:spcAft>
                <a:spcPts val="1200"/>
              </a:spcAft>
              <a:buFont typeface="Arial" panose="020B0604020202020204" pitchFamily="34" charset="0"/>
              <a:buChar char="•"/>
            </a:pPr>
            <a:r>
              <a:rPr lang="en-US" sz="5400" dirty="0"/>
              <a:t>T</a:t>
            </a:r>
            <a:r>
              <a:rPr lang="en-US" sz="5400" b="1" dirty="0"/>
              <a:t>op 5% </a:t>
            </a:r>
            <a:r>
              <a:rPr lang="en-US" sz="5400" dirty="0"/>
              <a:t>of</a:t>
            </a:r>
            <a:r>
              <a:rPr lang="en-US" sz="5400" b="1" dirty="0"/>
              <a:t> largest counties</a:t>
            </a:r>
            <a:r>
              <a:rPr lang="en-US" sz="5400" dirty="0"/>
              <a:t> in the nation</a:t>
            </a:r>
          </a:p>
          <a:p>
            <a:pPr marL="1371348" lvl="1" indent="-228600" algn="l" defTabSz="914400">
              <a:spcBef>
                <a:spcPts val="1200"/>
              </a:spcBef>
              <a:spcAft>
                <a:spcPts val="1200"/>
              </a:spcAft>
              <a:buFont typeface="Arial" panose="020B0604020202020204" pitchFamily="34" charset="0"/>
              <a:buChar char="•"/>
            </a:pPr>
            <a:r>
              <a:rPr lang="en-US" sz="5400" b="1" dirty="0"/>
              <a:t>3</a:t>
            </a:r>
            <a:r>
              <a:rPr lang="en-US" sz="5400" b="1" baseline="30000" dirty="0"/>
              <a:t>rd</a:t>
            </a:r>
            <a:r>
              <a:rPr lang="en-US" sz="5400" b="1" dirty="0"/>
              <a:t> highest percentage of eligible voters registered</a:t>
            </a:r>
            <a:r>
              <a:rPr lang="en-US" sz="5400" dirty="0"/>
              <a:t> in California</a:t>
            </a:r>
          </a:p>
          <a:p>
            <a:pPr marL="1371348" lvl="1" indent="-228600" algn="l" defTabSz="914400">
              <a:spcBef>
                <a:spcPts val="1200"/>
              </a:spcBef>
              <a:spcAft>
                <a:spcPts val="1200"/>
              </a:spcAft>
              <a:buFont typeface="Arial" panose="020B0604020202020204" pitchFamily="34" charset="0"/>
              <a:buChar char="•"/>
            </a:pPr>
            <a:r>
              <a:rPr lang="en-US" sz="5400" b="1" dirty="0"/>
              <a:t>Over 93%</a:t>
            </a:r>
            <a:r>
              <a:rPr lang="en-US" sz="5400" dirty="0"/>
              <a:t> of eligible voters registered</a:t>
            </a:r>
          </a:p>
          <a:p>
            <a:pPr marL="1485648" lvl="1" indent="-228600" algn="l" defTabSz="914400">
              <a:buFont typeface="Arial" panose="020B0604020202020204" pitchFamily="34" charset="0"/>
              <a:buChar char="•"/>
            </a:pPr>
            <a:endParaRPr lang="en-US" dirty="0"/>
          </a:p>
        </p:txBody>
      </p:sp>
    </p:spTree>
    <p:extLst>
      <p:ext uri="{BB962C8B-B14F-4D97-AF65-F5344CB8AC3E}">
        <p14:creationId xmlns:p14="http://schemas.microsoft.com/office/powerpoint/2010/main" val="3049342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3304626"/>
            <a:ext cx="6403566" cy="5627535"/>
          </a:xfrm>
        </p:spPr>
        <p:txBody>
          <a:bodyPr vert="horz" lIns="91440" tIns="45720" rIns="91440" bIns="45720" rtlCol="0" anchor="b">
            <a:normAutofit fontScale="90000"/>
          </a:bodyPr>
          <a:lstStyle/>
          <a:p>
            <a:pPr defTabSz="914400"/>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2024 Presidential Primary Election </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Voter Turnout </a:t>
            </a:r>
          </a:p>
        </p:txBody>
      </p:sp>
      <p:sp>
        <p:nvSpPr>
          <p:cNvPr id="3" name="Subtitle 2"/>
          <p:cNvSpPr>
            <a:spLocks noGrp="1"/>
          </p:cNvSpPr>
          <p:nvPr>
            <p:ph type="subTitle" idx="1"/>
          </p:nvPr>
        </p:nvSpPr>
        <p:spPr>
          <a:xfrm>
            <a:off x="9398789" y="1967175"/>
            <a:ext cx="13112401" cy="11092094"/>
          </a:xfrm>
        </p:spPr>
        <p:txBody>
          <a:bodyPr vert="horz" lIns="91440" tIns="45720" rIns="91440" bIns="45720" rtlCol="0" anchor="ctr">
            <a:normAutofit fontScale="92500" lnSpcReduction="10000"/>
          </a:bodyPr>
          <a:lstStyle/>
          <a:p>
            <a:pPr marL="1485900" lvl="1" indent="-228600" algn="l" defTabSz="914400">
              <a:spcBef>
                <a:spcPts val="1200"/>
              </a:spcBef>
              <a:buFont typeface="Arial" panose="020B0604020202020204" pitchFamily="34" charset="0"/>
              <a:buChar char="•"/>
            </a:pPr>
            <a:r>
              <a:rPr lang="en-US" sz="5400" b="1" dirty="0"/>
              <a:t> 135,869</a:t>
            </a:r>
            <a:r>
              <a:rPr lang="en-US" sz="5400" dirty="0"/>
              <a:t> ballots cast </a:t>
            </a:r>
          </a:p>
          <a:p>
            <a:pPr lvl="1" indent="-228600" algn="l" defTabSz="914400">
              <a:spcBef>
                <a:spcPts val="1200"/>
              </a:spcBef>
              <a:buFont typeface="Arial" panose="020B0604020202020204" pitchFamily="34" charset="0"/>
              <a:buChar char="•"/>
            </a:pPr>
            <a:endParaRPr lang="en-US" sz="5400" dirty="0"/>
          </a:p>
          <a:p>
            <a:pPr marL="1485900" lvl="1" indent="-228600" algn="l" defTabSz="914400">
              <a:spcBef>
                <a:spcPts val="1200"/>
              </a:spcBef>
              <a:buFont typeface="Arial" panose="020B0604020202020204" pitchFamily="34" charset="0"/>
              <a:buChar char="•"/>
            </a:pPr>
            <a:r>
              <a:rPr lang="en-US" sz="5400" b="1" dirty="0"/>
              <a:t> 48.3% </a:t>
            </a:r>
            <a:r>
              <a:rPr lang="en-US" sz="5400" dirty="0"/>
              <a:t>of eligible Placer County voters</a:t>
            </a:r>
          </a:p>
          <a:p>
            <a:pPr lvl="1" indent="-228600" algn="l" defTabSz="914400">
              <a:spcBef>
                <a:spcPts val="1200"/>
              </a:spcBef>
              <a:buFont typeface="Arial" panose="020B0604020202020204" pitchFamily="34" charset="0"/>
              <a:buChar char="•"/>
            </a:pPr>
            <a:endParaRPr lang="en-US" sz="5400" dirty="0"/>
          </a:p>
          <a:p>
            <a:pPr marL="1485900" lvl="1" indent="-228600" algn="l" defTabSz="914400">
              <a:spcBef>
                <a:spcPts val="1200"/>
              </a:spcBef>
              <a:buFont typeface="Arial" panose="020B0604020202020204" pitchFamily="34" charset="0"/>
              <a:buChar char="•"/>
            </a:pPr>
            <a:r>
              <a:rPr lang="en-US" sz="5400" dirty="0"/>
              <a:t> Average turnout (presidential primary  elections): </a:t>
            </a:r>
            <a:r>
              <a:rPr lang="en-US" sz="5400" b="1" dirty="0"/>
              <a:t>55% </a:t>
            </a:r>
            <a:r>
              <a:rPr lang="en-US" sz="5400" dirty="0"/>
              <a:t>to</a:t>
            </a:r>
            <a:r>
              <a:rPr lang="en-US" sz="5400" b="1" dirty="0"/>
              <a:t> 60%</a:t>
            </a:r>
          </a:p>
          <a:p>
            <a:pPr lvl="1" indent="-228600" algn="l" defTabSz="914400">
              <a:spcBef>
                <a:spcPts val="1200"/>
              </a:spcBef>
              <a:buFont typeface="Arial" panose="020B0604020202020204" pitchFamily="34" charset="0"/>
              <a:buChar char="•"/>
            </a:pPr>
            <a:endParaRPr lang="en-US" sz="5400" dirty="0"/>
          </a:p>
          <a:p>
            <a:pPr marL="1485900" lvl="1" indent="-228600" algn="l" defTabSz="914400">
              <a:spcBef>
                <a:spcPts val="1200"/>
              </a:spcBef>
              <a:buFont typeface="Arial" panose="020B0604020202020204" pitchFamily="34" charset="0"/>
              <a:buChar char="•"/>
            </a:pPr>
            <a:r>
              <a:rPr lang="en-US" sz="5400" dirty="0"/>
              <a:t> Placer County higher than California average by </a:t>
            </a:r>
            <a:r>
              <a:rPr lang="en-US" sz="5400" b="1" dirty="0"/>
              <a:t>13 percentage points</a:t>
            </a:r>
            <a:r>
              <a:rPr lang="en-US" sz="5400" dirty="0"/>
              <a:t> (</a:t>
            </a:r>
            <a:r>
              <a:rPr lang="en-US" sz="5400" b="1" dirty="0"/>
              <a:t>35%) </a:t>
            </a:r>
          </a:p>
          <a:p>
            <a:pPr lvl="1" indent="-228600" algn="l" defTabSz="914400">
              <a:spcBef>
                <a:spcPts val="1200"/>
              </a:spcBef>
              <a:buFont typeface="Arial" panose="020B0604020202020204" pitchFamily="34" charset="0"/>
              <a:buChar char="•"/>
            </a:pPr>
            <a:endParaRPr lang="en-US" sz="5400" b="1" dirty="0"/>
          </a:p>
          <a:p>
            <a:pPr marL="1485900" lvl="1" indent="-228600" algn="l" defTabSz="914400">
              <a:spcBef>
                <a:spcPts val="1200"/>
              </a:spcBef>
              <a:buFont typeface="Arial" panose="020B0604020202020204" pitchFamily="34" charset="0"/>
              <a:buChar char="•"/>
            </a:pPr>
            <a:r>
              <a:rPr lang="en-US" sz="5400" dirty="0"/>
              <a:t> Placer turnout was </a:t>
            </a:r>
            <a:r>
              <a:rPr lang="en-US" sz="5400" b="1" dirty="0"/>
              <a:t>16</a:t>
            </a:r>
            <a:r>
              <a:rPr lang="en-US" sz="5400" b="1" baseline="30000" dirty="0"/>
              <a:t>th</a:t>
            </a:r>
            <a:r>
              <a:rPr lang="en-US" sz="5400" b="1" dirty="0"/>
              <a:t> overall</a:t>
            </a:r>
          </a:p>
          <a:p>
            <a:pPr lvl="1" indent="-228600" algn="l" defTabSz="914400">
              <a:spcBef>
                <a:spcPts val="1200"/>
              </a:spcBef>
              <a:buFont typeface="Arial" panose="020B0604020202020204" pitchFamily="34" charset="0"/>
              <a:buChar char="•"/>
            </a:pPr>
            <a:endParaRPr lang="en-US" sz="5400" b="1" dirty="0"/>
          </a:p>
          <a:p>
            <a:pPr marL="1485900" lvl="1" indent="-228600" algn="l" defTabSz="914400">
              <a:spcBef>
                <a:spcPts val="1200"/>
              </a:spcBef>
              <a:buFont typeface="Arial" panose="020B0604020202020204" pitchFamily="34" charset="0"/>
              <a:buChar char="•"/>
            </a:pPr>
            <a:r>
              <a:rPr lang="en-US" sz="5400" dirty="0"/>
              <a:t> In counties our size or larger, only </a:t>
            </a:r>
            <a:r>
              <a:rPr lang="en-US" sz="5400" b="1" dirty="0"/>
              <a:t>Sonoma County</a:t>
            </a:r>
            <a:r>
              <a:rPr lang="en-US" sz="5400" dirty="0"/>
              <a:t> had a higher turnout at </a:t>
            </a:r>
            <a:r>
              <a:rPr lang="en-US" sz="5400" b="1" dirty="0"/>
              <a:t>50.2%</a:t>
            </a:r>
            <a:r>
              <a:rPr lang="en-US" sz="5400" dirty="0"/>
              <a:t>.</a:t>
            </a:r>
          </a:p>
          <a:p>
            <a:pPr indent="-228600" algn="l" defTabSz="914400">
              <a:spcBef>
                <a:spcPts val="0"/>
              </a:spcBef>
              <a:buFont typeface="Arial" panose="020B0604020202020204" pitchFamily="34" charset="0"/>
              <a:buChar char="•"/>
            </a:pPr>
            <a:endParaRPr lang="en-US" sz="4000" dirty="0"/>
          </a:p>
          <a:p>
            <a:pPr indent="-228600" algn="l" defTabSz="914400">
              <a:spcBef>
                <a:spcPts val="0"/>
              </a:spcBef>
              <a:buFont typeface="Arial" panose="020B0604020202020204" pitchFamily="34" charset="0"/>
              <a:buChar char="•"/>
            </a:pPr>
            <a:endParaRPr lang="en-US" sz="4000" b="1" dirty="0"/>
          </a:p>
          <a:p>
            <a:pPr indent="-228600" algn="l" defTabSz="914400">
              <a:spcBef>
                <a:spcPts val="0"/>
              </a:spcBef>
              <a:buFont typeface="Arial" panose="020B0604020202020204" pitchFamily="34" charset="0"/>
              <a:buChar char="•"/>
            </a:pPr>
            <a:endParaRPr lang="en-US" sz="4000" b="1" dirty="0"/>
          </a:p>
        </p:txBody>
      </p:sp>
    </p:spTree>
    <p:extLst>
      <p:ext uri="{BB962C8B-B14F-4D97-AF65-F5344CB8AC3E}">
        <p14:creationId xmlns:p14="http://schemas.microsoft.com/office/powerpoint/2010/main" val="3181914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2730897"/>
            <a:ext cx="6403566" cy="6774994"/>
          </a:xfrm>
        </p:spPr>
        <p:txBody>
          <a:bodyPr vert="horz" lIns="91440" tIns="45720" rIns="91440" bIns="45720" rtlCol="0" anchor="b">
            <a:normAutofit/>
          </a:bodyPr>
          <a:lstStyle/>
          <a:p>
            <a:pPr defTabSz="914400"/>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2024 Presidential Primary Election </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Voter Turnout </a:t>
            </a:r>
          </a:p>
        </p:txBody>
      </p:sp>
      <p:sp>
        <p:nvSpPr>
          <p:cNvPr id="3" name="Subtitle 2"/>
          <p:cNvSpPr>
            <a:spLocks noGrp="1"/>
          </p:cNvSpPr>
          <p:nvPr>
            <p:ph type="subTitle" idx="1"/>
          </p:nvPr>
        </p:nvSpPr>
        <p:spPr>
          <a:xfrm>
            <a:off x="9621770" y="1298960"/>
            <a:ext cx="13112401" cy="11092094"/>
          </a:xfrm>
        </p:spPr>
        <p:txBody>
          <a:bodyPr vert="horz" lIns="91440" tIns="45720" rIns="91440" bIns="45720" rtlCol="0" anchor="ctr">
            <a:normAutofit fontScale="92500" lnSpcReduction="10000"/>
          </a:bodyPr>
          <a:lstStyle/>
          <a:p>
            <a:pPr marL="799848" lvl="1" indent="-228600" algn="l" defTabSz="914400">
              <a:buFont typeface="Arial" panose="020B0604020202020204" pitchFamily="34" charset="0"/>
              <a:buChar char="•"/>
            </a:pPr>
            <a:endParaRPr lang="en-US" b="1" u="sng" dirty="0"/>
          </a:p>
          <a:p>
            <a:pPr marL="799848" lvl="1" indent="-228600" algn="l" defTabSz="914400">
              <a:buFont typeface="Arial" panose="020B0604020202020204" pitchFamily="34" charset="0"/>
              <a:buChar char="•"/>
            </a:pPr>
            <a:r>
              <a:rPr lang="en-US" sz="4800" b="1" dirty="0"/>
              <a:t>15,295</a:t>
            </a:r>
            <a:r>
              <a:rPr lang="en-US" sz="4800" dirty="0"/>
              <a:t> vote center ballots (including </a:t>
            </a:r>
            <a:r>
              <a:rPr lang="en-US" sz="4800" dirty="0" err="1"/>
              <a:t>provisionals</a:t>
            </a:r>
            <a:r>
              <a:rPr lang="en-US" sz="4800" dirty="0"/>
              <a:t>)</a:t>
            </a:r>
          </a:p>
          <a:p>
            <a:pPr marL="799848" lvl="1" indent="-228600" algn="l" defTabSz="914400">
              <a:buFont typeface="Arial" panose="020B0604020202020204" pitchFamily="34" charset="0"/>
              <a:buChar char="•"/>
            </a:pPr>
            <a:endParaRPr lang="en-US" sz="4800" b="1" dirty="0"/>
          </a:p>
          <a:p>
            <a:pPr marL="799848" lvl="1" indent="-228600" algn="l" defTabSz="914400">
              <a:buFont typeface="Arial" panose="020B0604020202020204" pitchFamily="34" charset="0"/>
              <a:buChar char="•"/>
            </a:pPr>
            <a:r>
              <a:rPr lang="en-US" sz="4800" b="1" dirty="0"/>
              <a:t>120,574 </a:t>
            </a:r>
            <a:r>
              <a:rPr lang="en-US" sz="4800" dirty="0"/>
              <a:t>vote-by-mail ballots</a:t>
            </a:r>
          </a:p>
          <a:p>
            <a:pPr marL="1371348" lvl="1" indent="-228600" algn="l" defTabSz="914400">
              <a:buFont typeface="Arial" panose="020B0604020202020204" pitchFamily="34" charset="0"/>
              <a:buChar char="•"/>
            </a:pPr>
            <a:endParaRPr lang="en-US" sz="4800" dirty="0"/>
          </a:p>
          <a:p>
            <a:pPr marL="2514600" lvl="2" indent="-228600" algn="l" defTabSz="914400">
              <a:spcBef>
                <a:spcPts val="1200"/>
              </a:spcBef>
              <a:buFont typeface="Arial" panose="020B0604020202020204" pitchFamily="34" charset="0"/>
              <a:buChar char="•"/>
            </a:pPr>
            <a:r>
              <a:rPr lang="en-US" sz="4800" b="1" dirty="0"/>
              <a:t>8 </a:t>
            </a:r>
            <a:r>
              <a:rPr lang="en-US" sz="4800" dirty="0"/>
              <a:t>voters used the RAVBM system</a:t>
            </a:r>
          </a:p>
          <a:p>
            <a:pPr marL="2514600" lvl="2" indent="-228600" algn="l" defTabSz="914400">
              <a:spcBef>
                <a:spcPts val="1200"/>
              </a:spcBef>
              <a:buFont typeface="Arial" panose="020B0604020202020204" pitchFamily="34" charset="0"/>
              <a:buChar char="•"/>
            </a:pPr>
            <a:r>
              <a:rPr lang="en-US" sz="4800" b="1" dirty="0"/>
              <a:t>86</a:t>
            </a:r>
            <a:r>
              <a:rPr lang="en-US" sz="4800" dirty="0"/>
              <a:t> UOCAVA voters also used RAVBM</a:t>
            </a:r>
          </a:p>
          <a:p>
            <a:pPr marL="2514600" lvl="2" indent="-228600" algn="l" defTabSz="914400">
              <a:spcBef>
                <a:spcPts val="1200"/>
              </a:spcBef>
              <a:buFont typeface="Arial" panose="020B0604020202020204" pitchFamily="34" charset="0"/>
              <a:buChar char="•"/>
            </a:pPr>
            <a:r>
              <a:rPr lang="en-US" sz="4800" b="1" dirty="0"/>
              <a:t>104 </a:t>
            </a:r>
            <a:r>
              <a:rPr lang="en-US" sz="4800" dirty="0"/>
              <a:t>provisional ballots cast; </a:t>
            </a:r>
            <a:r>
              <a:rPr lang="en-US" sz="4800" b="1" dirty="0"/>
              <a:t>85% </a:t>
            </a:r>
            <a:r>
              <a:rPr lang="en-US" sz="4800" dirty="0"/>
              <a:t>qualified to be counted</a:t>
            </a:r>
          </a:p>
          <a:p>
            <a:pPr marL="2514600" lvl="2" indent="-228600" algn="l" defTabSz="914400">
              <a:spcBef>
                <a:spcPts val="1200"/>
              </a:spcBef>
              <a:buFont typeface="Arial" panose="020B0604020202020204" pitchFamily="34" charset="0"/>
              <a:buChar char="•"/>
            </a:pPr>
            <a:r>
              <a:rPr lang="en-US" sz="4800" b="1" dirty="0"/>
              <a:t>446 </a:t>
            </a:r>
            <a:r>
              <a:rPr lang="en-US" sz="4800" dirty="0"/>
              <a:t>CVR ballots cast; </a:t>
            </a:r>
            <a:r>
              <a:rPr lang="en-US" sz="4800" b="1" dirty="0"/>
              <a:t>97% </a:t>
            </a:r>
            <a:r>
              <a:rPr lang="en-US" sz="4800" dirty="0"/>
              <a:t>qualified to be counted</a:t>
            </a:r>
          </a:p>
          <a:p>
            <a:pPr marL="2514600" lvl="2" indent="-228600" algn="l" defTabSz="914400">
              <a:spcBef>
                <a:spcPts val="1200"/>
              </a:spcBef>
              <a:buFont typeface="Arial" panose="020B0604020202020204" pitchFamily="34" charset="0"/>
              <a:buChar char="•"/>
            </a:pPr>
            <a:endParaRPr lang="en-US" sz="4800" dirty="0"/>
          </a:p>
          <a:p>
            <a:pPr lvl="2" indent="-228600" algn="l" defTabSz="914400">
              <a:spcBef>
                <a:spcPts val="1200"/>
              </a:spcBef>
              <a:buFont typeface="Arial" panose="020B0604020202020204" pitchFamily="34" charset="0"/>
              <a:buChar char="•"/>
            </a:pPr>
            <a:r>
              <a:rPr lang="en-US" sz="4800" b="1" dirty="0"/>
              <a:t>Crossover ballot requests:</a:t>
            </a:r>
          </a:p>
          <a:p>
            <a:pPr marL="2514600" lvl="2" indent="-228600" algn="l" defTabSz="914400">
              <a:spcBef>
                <a:spcPts val="1200"/>
              </a:spcBef>
              <a:buFont typeface="Arial" panose="020B0604020202020204" pitchFamily="34" charset="0"/>
              <a:buChar char="•"/>
            </a:pPr>
            <a:r>
              <a:rPr lang="en-US" sz="4800" b="1" dirty="0"/>
              <a:t>2,845</a:t>
            </a:r>
            <a:r>
              <a:rPr lang="en-US" sz="4800" dirty="0"/>
              <a:t> Democratic/NPP </a:t>
            </a:r>
          </a:p>
          <a:p>
            <a:pPr marL="2514600" lvl="2" indent="-228600" algn="l" defTabSz="914400">
              <a:spcBef>
                <a:spcPts val="1200"/>
              </a:spcBef>
              <a:buFont typeface="Arial" panose="020B0604020202020204" pitchFamily="34" charset="0"/>
              <a:buChar char="•"/>
            </a:pPr>
            <a:r>
              <a:rPr lang="en-US" sz="4800" b="1" dirty="0"/>
              <a:t>707</a:t>
            </a:r>
            <a:r>
              <a:rPr lang="en-US" sz="4800" dirty="0"/>
              <a:t> American Independent/NPP</a:t>
            </a:r>
          </a:p>
          <a:p>
            <a:pPr marL="2514600" lvl="2" indent="-228600" algn="l" defTabSz="914400">
              <a:spcBef>
                <a:spcPts val="1200"/>
              </a:spcBef>
              <a:buFont typeface="Arial" panose="020B0604020202020204" pitchFamily="34" charset="0"/>
              <a:buChar char="•"/>
            </a:pPr>
            <a:r>
              <a:rPr lang="en-US" sz="4800" b="1" dirty="0"/>
              <a:t>133</a:t>
            </a:r>
            <a:r>
              <a:rPr lang="en-US" sz="4800" dirty="0"/>
              <a:t> Libertarian/NPP</a:t>
            </a:r>
          </a:p>
          <a:p>
            <a:pPr marL="799848" lvl="1" indent="-228600" algn="l" defTabSz="914400">
              <a:buFont typeface="Arial" panose="020B0604020202020204" pitchFamily="34" charset="0"/>
              <a:buChar char="•"/>
            </a:pPr>
            <a:endParaRPr lang="en-US" b="1" dirty="0"/>
          </a:p>
        </p:txBody>
      </p:sp>
    </p:spTree>
    <p:extLst>
      <p:ext uri="{BB962C8B-B14F-4D97-AF65-F5344CB8AC3E}">
        <p14:creationId xmlns:p14="http://schemas.microsoft.com/office/powerpoint/2010/main" val="2163327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3278249"/>
            <a:ext cx="6403566" cy="5680289"/>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Election</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Report </a:t>
            </a:r>
            <a:br>
              <a:rPr lang="en-US" sz="8000" b="1" kern="1200" dirty="0">
                <a:solidFill>
                  <a:srgbClr val="FFFFFF"/>
                </a:solidFill>
                <a:latin typeface="+mj-lt"/>
                <a:ea typeface="+mj-ea"/>
                <a:cs typeface="+mj-cs"/>
              </a:rPr>
            </a:b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In-person </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Voting</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9621770" y="1298960"/>
            <a:ext cx="13112401" cy="11092094"/>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indent="-228600" algn="l" defTabSz="914400">
              <a:buFont typeface="Arial" panose="020B0604020202020204" pitchFamily="34" charset="0"/>
              <a:buChar char="•"/>
            </a:pPr>
            <a:r>
              <a:rPr lang="en-US" sz="5400" dirty="0"/>
              <a:t> 4,000 voted during 10-day early voting period </a:t>
            </a:r>
          </a:p>
          <a:p>
            <a:pPr indent="-228600" algn="l" defTabSz="914400">
              <a:buFont typeface="Arial" panose="020B0604020202020204" pitchFamily="34" charset="0"/>
              <a:buChar char="•"/>
            </a:pPr>
            <a:endParaRPr lang="en-US" sz="5400" dirty="0"/>
          </a:p>
          <a:p>
            <a:pPr marL="857250" indent="-228600" algn="l" defTabSz="914400">
              <a:buFont typeface="Arial" panose="020B0604020202020204" pitchFamily="34" charset="0"/>
              <a:buChar char="•"/>
            </a:pPr>
            <a:r>
              <a:rPr lang="en-US" sz="5400" dirty="0"/>
              <a:t> 11,000 voted on Election Day</a:t>
            </a:r>
          </a:p>
          <a:p>
            <a:pPr indent="-228600" algn="l" defTabSz="914400">
              <a:buFont typeface="Arial" panose="020B0604020202020204" pitchFamily="34" charset="0"/>
              <a:buChar char="•"/>
            </a:pPr>
            <a:endParaRPr lang="en-US" sz="5400" dirty="0"/>
          </a:p>
          <a:p>
            <a:pPr marL="857250" indent="-228600" algn="l" defTabSz="914400">
              <a:buFont typeface="Arial" panose="020B0604020202020204" pitchFamily="34" charset="0"/>
              <a:buChar char="•"/>
            </a:pPr>
            <a:r>
              <a:rPr lang="en-US" sz="5400" dirty="0"/>
              <a:t> 6,300 voters cast polling place ballots</a:t>
            </a:r>
          </a:p>
          <a:p>
            <a:pPr indent="-228600" algn="l" defTabSz="914400">
              <a:buFont typeface="Arial" panose="020B0604020202020204" pitchFamily="34" charset="0"/>
              <a:buChar char="•"/>
            </a:pPr>
            <a:endParaRPr lang="en-US" sz="5400" dirty="0"/>
          </a:p>
          <a:p>
            <a:pPr marL="857250" indent="-228600" algn="l" defTabSz="914400">
              <a:buFont typeface="Arial" panose="020B0604020202020204" pitchFamily="34" charset="0"/>
              <a:buChar char="•"/>
            </a:pPr>
            <a:r>
              <a:rPr lang="en-US" sz="5400" dirty="0"/>
              <a:t> Over 8,000 scanned their vote-by-mail ballots (AB 626)</a:t>
            </a:r>
          </a:p>
        </p:txBody>
      </p:sp>
    </p:spTree>
    <p:extLst>
      <p:ext uri="{BB962C8B-B14F-4D97-AF65-F5344CB8AC3E}">
        <p14:creationId xmlns:p14="http://schemas.microsoft.com/office/powerpoint/2010/main" val="780745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939996"/>
            <a:ext cx="6403566" cy="2356796"/>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Election</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Report</a:t>
            </a:r>
          </a:p>
        </p:txBody>
      </p:sp>
      <p:sp>
        <p:nvSpPr>
          <p:cNvPr id="11" name="Content Placeholder 2">
            <a:extLst>
              <a:ext uri="{FF2B5EF4-FFF2-40B4-BE49-F238E27FC236}">
                <a16:creationId xmlns:a16="http://schemas.microsoft.com/office/drawing/2014/main" id="{0856F69F-62B5-42DF-436F-FB9C79BCE641}"/>
              </a:ext>
            </a:extLst>
          </p:cNvPr>
          <p:cNvSpPr txBox="1">
            <a:spLocks/>
          </p:cNvSpPr>
          <p:nvPr/>
        </p:nvSpPr>
        <p:spPr>
          <a:xfrm>
            <a:off x="9621770" y="1298960"/>
            <a:ext cx="13112401" cy="11092094"/>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628650" algn="l" defTabSz="914400"/>
            <a:r>
              <a:rPr lang="en-US" sz="4400" dirty="0"/>
              <a:t>Most popular vote center overall: </a:t>
            </a:r>
          </a:p>
          <a:p>
            <a:pPr lvl="2" indent="-228600" algn="l" defTabSz="914400">
              <a:buFont typeface="Arial" panose="020B0604020202020204" pitchFamily="34" charset="0"/>
              <a:buChar char="•"/>
            </a:pPr>
            <a:r>
              <a:rPr lang="en-US" sz="4000" dirty="0"/>
              <a:t>Rocklin Clerk-Recorder-Elections Office </a:t>
            </a:r>
          </a:p>
          <a:p>
            <a:pPr lvl="2" indent="-228600" algn="l" defTabSz="914400">
              <a:buFont typeface="Arial" panose="020B0604020202020204" pitchFamily="34" charset="0"/>
              <a:buChar char="•"/>
            </a:pPr>
            <a:r>
              <a:rPr lang="en-US" sz="4000" dirty="0"/>
              <a:t>1,247 voters over 11 days</a:t>
            </a:r>
          </a:p>
          <a:p>
            <a:pPr indent="-228600" algn="l" defTabSz="914400">
              <a:buFont typeface="Arial" panose="020B0604020202020204" pitchFamily="34" charset="0"/>
              <a:buChar char="•"/>
            </a:pPr>
            <a:endParaRPr lang="en-US" sz="3400" dirty="0"/>
          </a:p>
          <a:p>
            <a:pPr marL="628650" algn="l" defTabSz="914400"/>
            <a:r>
              <a:rPr lang="en-US" sz="4400" dirty="0"/>
              <a:t>Busiest vote center on Election Day: </a:t>
            </a:r>
          </a:p>
          <a:p>
            <a:pPr lvl="2" indent="-228600" algn="l" defTabSz="914400">
              <a:buFont typeface="Arial" panose="020B0604020202020204" pitchFamily="34" charset="0"/>
              <a:buChar char="•"/>
            </a:pPr>
            <a:r>
              <a:rPr lang="en-US" sz="4000" dirty="0"/>
              <a:t>Granite Bay Library </a:t>
            </a:r>
          </a:p>
          <a:p>
            <a:pPr lvl="2" indent="-228600" algn="l" defTabSz="914400">
              <a:buFont typeface="Arial" panose="020B0604020202020204" pitchFamily="34" charset="0"/>
              <a:buChar char="•"/>
            </a:pPr>
            <a:r>
              <a:rPr lang="en-US" sz="4000" dirty="0"/>
              <a:t>718 ballots cast</a:t>
            </a:r>
          </a:p>
          <a:p>
            <a:pPr indent="-228600" algn="l" defTabSz="914400">
              <a:buFont typeface="Arial" panose="020B0604020202020204" pitchFamily="34" charset="0"/>
              <a:buChar char="•"/>
            </a:pPr>
            <a:endParaRPr lang="en-US" sz="3400" dirty="0"/>
          </a:p>
          <a:p>
            <a:pPr marL="628650" algn="l" defTabSz="914400"/>
            <a:r>
              <a:rPr lang="en-US" sz="4400" dirty="0"/>
              <a:t>In-person voting increased 8% to 11%  </a:t>
            </a:r>
          </a:p>
          <a:p>
            <a:pPr marL="628650" algn="l" defTabSz="914400"/>
            <a:endParaRPr lang="en-US" sz="4400" dirty="0"/>
          </a:p>
          <a:p>
            <a:pPr marL="628650" algn="l" defTabSz="914400"/>
            <a:r>
              <a:rPr lang="en-US" sz="4400" dirty="0"/>
              <a:t>9 out of 10 votes cast used a VBM ballot:</a:t>
            </a:r>
          </a:p>
          <a:p>
            <a:pPr lvl="2" indent="-228600" algn="l" defTabSz="914400">
              <a:buFont typeface="Arial" panose="020B0604020202020204" pitchFamily="34" charset="0"/>
              <a:buChar char="•"/>
            </a:pPr>
            <a:r>
              <a:rPr lang="en-US" sz="4000" dirty="0"/>
              <a:t> By mail</a:t>
            </a:r>
          </a:p>
          <a:p>
            <a:pPr lvl="2" indent="-228600" algn="l" defTabSz="914400">
              <a:buFont typeface="Arial" panose="020B0604020202020204" pitchFamily="34" charset="0"/>
              <a:buChar char="•"/>
            </a:pPr>
            <a:r>
              <a:rPr lang="en-US" sz="4000" dirty="0"/>
              <a:t> By drop box</a:t>
            </a:r>
          </a:p>
          <a:p>
            <a:pPr lvl="2" indent="-228600" algn="l" defTabSz="914400">
              <a:buFont typeface="Arial" panose="020B0604020202020204" pitchFamily="34" charset="0"/>
              <a:buChar char="•"/>
            </a:pPr>
            <a:r>
              <a:rPr lang="en-US" sz="4000" dirty="0"/>
              <a:t> At a vote center</a:t>
            </a:r>
          </a:p>
        </p:txBody>
      </p:sp>
    </p:spTree>
    <p:extLst>
      <p:ext uri="{BB962C8B-B14F-4D97-AF65-F5344CB8AC3E}">
        <p14:creationId xmlns:p14="http://schemas.microsoft.com/office/powerpoint/2010/main" val="18301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966373"/>
            <a:ext cx="6403566" cy="2304042"/>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Drop Box</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Utilization</a:t>
            </a:r>
          </a:p>
        </p:txBody>
      </p:sp>
      <p:sp>
        <p:nvSpPr>
          <p:cNvPr id="3" name="Subtitle 2"/>
          <p:cNvSpPr>
            <a:spLocks noGrp="1"/>
          </p:cNvSpPr>
          <p:nvPr>
            <p:ph type="subTitle" idx="1"/>
          </p:nvPr>
        </p:nvSpPr>
        <p:spPr>
          <a:xfrm>
            <a:off x="9621770" y="1298960"/>
            <a:ext cx="13112401" cy="11092094"/>
          </a:xfrm>
        </p:spPr>
        <p:txBody>
          <a:bodyPr vert="horz" lIns="91440" tIns="45720" rIns="91440" bIns="45720" rtlCol="0" anchor="ctr">
            <a:normAutofit fontScale="92500"/>
          </a:bodyPr>
          <a:lstStyle/>
          <a:p>
            <a:pPr marL="342900" defTabSz="914400">
              <a:spcBef>
                <a:spcPts val="1200"/>
              </a:spcBef>
            </a:pPr>
            <a:r>
              <a:rPr lang="en-US" b="1" dirty="0"/>
              <a:t>30 Placer County</a:t>
            </a:r>
            <a:r>
              <a:rPr lang="en-US" dirty="0"/>
              <a:t> </a:t>
            </a:r>
            <a:r>
              <a:rPr lang="en-US" b="1" dirty="0"/>
              <a:t>drop boxes</a:t>
            </a:r>
          </a:p>
          <a:p>
            <a:pPr indent="-228600" algn="l" defTabSz="914400">
              <a:spcBef>
                <a:spcPts val="1200"/>
              </a:spcBef>
              <a:buFont typeface="Arial" panose="020B0604020202020204" pitchFamily="34" charset="0"/>
              <a:buChar char="•"/>
            </a:pPr>
            <a:endParaRPr lang="en-US" dirty="0"/>
          </a:p>
          <a:p>
            <a:pPr algn="l" defTabSz="914400">
              <a:spcBef>
                <a:spcPts val="1200"/>
              </a:spcBef>
            </a:pPr>
            <a:r>
              <a:rPr lang="en-US" i="1" dirty="0"/>
              <a:t>Highest number </a:t>
            </a:r>
            <a:r>
              <a:rPr lang="en-US" dirty="0"/>
              <a:t>of returned ballots:</a:t>
            </a:r>
          </a:p>
          <a:p>
            <a:pPr marL="685800" indent="-228600" algn="l" defTabSz="914400">
              <a:spcBef>
                <a:spcPts val="1200"/>
              </a:spcBef>
              <a:buFont typeface="Arial" panose="020B0604020202020204" pitchFamily="34" charset="0"/>
              <a:buChar char="•"/>
            </a:pPr>
            <a:r>
              <a:rPr lang="en-US" b="1" dirty="0"/>
              <a:t>9,494</a:t>
            </a:r>
            <a:r>
              <a:rPr lang="en-US" dirty="0"/>
              <a:t> Placer County Clerk-Recorder Office – Auburn</a:t>
            </a:r>
          </a:p>
          <a:p>
            <a:pPr algn="l" defTabSz="914400">
              <a:spcBef>
                <a:spcPts val="1200"/>
              </a:spcBef>
            </a:pPr>
            <a:endParaRPr lang="en-US" i="1" dirty="0"/>
          </a:p>
          <a:p>
            <a:pPr algn="l" defTabSz="914400">
              <a:spcBef>
                <a:spcPts val="1200"/>
              </a:spcBef>
            </a:pPr>
            <a:r>
              <a:rPr lang="en-US" i="1" dirty="0"/>
              <a:t>Lowest number </a:t>
            </a:r>
            <a:r>
              <a:rPr lang="en-US" dirty="0"/>
              <a:t>of returned ballots:</a:t>
            </a:r>
          </a:p>
          <a:p>
            <a:pPr marL="571500" indent="-228600" algn="l" defTabSz="914400">
              <a:spcBef>
                <a:spcPts val="1200"/>
              </a:spcBef>
              <a:buFont typeface="Arial" panose="020B0604020202020204" pitchFamily="34" charset="0"/>
              <a:buChar char="•"/>
            </a:pPr>
            <a:r>
              <a:rPr lang="en-US" b="1" dirty="0"/>
              <a:t>133 </a:t>
            </a:r>
            <a:r>
              <a:rPr lang="en-US" dirty="0"/>
              <a:t>Olympic Valley Public Utility District</a:t>
            </a:r>
          </a:p>
          <a:p>
            <a:pPr marL="571500" indent="-228600" algn="l" defTabSz="914400">
              <a:spcBef>
                <a:spcPts val="1200"/>
              </a:spcBef>
              <a:buFont typeface="Arial" panose="020B0604020202020204" pitchFamily="34" charset="0"/>
              <a:buChar char="•"/>
            </a:pPr>
            <a:endParaRPr lang="en-US" dirty="0"/>
          </a:p>
          <a:p>
            <a:pPr algn="l" defTabSz="914400">
              <a:spcBef>
                <a:spcPts val="1200"/>
              </a:spcBef>
            </a:pPr>
            <a:r>
              <a:rPr lang="en-US" dirty="0"/>
              <a:t>Drop boxes specifically requested by VAAC and LAAC: </a:t>
            </a:r>
          </a:p>
          <a:p>
            <a:pPr marL="571500" indent="-228600" algn="l" defTabSz="914400">
              <a:spcBef>
                <a:spcPts val="1200"/>
              </a:spcBef>
              <a:buFont typeface="Arial" panose="020B0604020202020204" pitchFamily="34" charset="0"/>
              <a:buChar char="•"/>
            </a:pPr>
            <a:r>
              <a:rPr lang="en-US" b="1" dirty="0"/>
              <a:t>347</a:t>
            </a:r>
            <a:r>
              <a:rPr lang="en-US" dirty="0"/>
              <a:t> Gurdwara Sahib Sikh Temple</a:t>
            </a:r>
          </a:p>
          <a:p>
            <a:pPr marL="571500" indent="-228600" algn="l" defTabSz="914400">
              <a:spcBef>
                <a:spcPts val="1200"/>
              </a:spcBef>
              <a:buFont typeface="Arial" panose="020B0604020202020204" pitchFamily="34" charset="0"/>
              <a:buChar char="•"/>
            </a:pPr>
            <a:r>
              <a:rPr lang="en-US" b="1" dirty="0"/>
              <a:t>825</a:t>
            </a:r>
            <a:r>
              <a:rPr lang="en-US" dirty="0"/>
              <a:t> Oriental Market</a:t>
            </a:r>
          </a:p>
          <a:p>
            <a:pPr marL="571500" indent="-228600" algn="l" defTabSz="914400">
              <a:spcBef>
                <a:spcPts val="1200"/>
              </a:spcBef>
              <a:buFont typeface="Arial" panose="020B0604020202020204" pitchFamily="34" charset="0"/>
              <a:buChar char="•"/>
            </a:pPr>
            <a:endParaRPr lang="en-US" dirty="0"/>
          </a:p>
          <a:p>
            <a:pPr algn="l" defTabSz="914400">
              <a:spcBef>
                <a:spcPts val="1200"/>
              </a:spcBef>
            </a:pPr>
            <a:r>
              <a:rPr lang="en-US" dirty="0"/>
              <a:t>Adding a 24/7 drop box at the </a:t>
            </a:r>
            <a:r>
              <a:rPr lang="en-US" b="1" dirty="0"/>
              <a:t>Tahoe Truckee Airport</a:t>
            </a:r>
            <a:r>
              <a:rPr lang="en-US" dirty="0"/>
              <a:t> for the November general election.</a:t>
            </a:r>
          </a:p>
        </p:txBody>
      </p:sp>
    </p:spTree>
    <p:extLst>
      <p:ext uri="{BB962C8B-B14F-4D97-AF65-F5344CB8AC3E}">
        <p14:creationId xmlns:p14="http://schemas.microsoft.com/office/powerpoint/2010/main" val="16978132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1790</TotalTime>
  <Words>1638</Words>
  <Application>Microsoft Office PowerPoint</Application>
  <PresentationFormat>Custom</PresentationFormat>
  <Paragraphs>260</Paragraphs>
  <Slides>25</Slides>
  <Notes>25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Aptos</vt:lpstr>
      <vt:lpstr>Aptos Display</vt:lpstr>
      <vt:lpstr>Arial</vt:lpstr>
      <vt:lpstr>Calibri</vt:lpstr>
      <vt:lpstr>Calibri Light</vt:lpstr>
      <vt:lpstr>Courier New</vt:lpstr>
      <vt:lpstr>Symbol</vt:lpstr>
      <vt:lpstr>Wingdings</vt:lpstr>
      <vt:lpstr>Office Theme</vt:lpstr>
      <vt:lpstr>1_Office Theme</vt:lpstr>
      <vt:lpstr>Voting Accessibility Advisory Committee (VAAC)</vt:lpstr>
      <vt:lpstr>Agenda</vt:lpstr>
      <vt:lpstr>Placer County Registration Statistics </vt:lpstr>
      <vt:lpstr>County Comparison </vt:lpstr>
      <vt:lpstr> 2024 Presidential Primary Election  Voter Turnout </vt:lpstr>
      <vt:lpstr> 2024 Presidential Primary Election  Voter Turnout </vt:lpstr>
      <vt:lpstr>Election Report   In-person  Voting</vt:lpstr>
      <vt:lpstr>Election Report</vt:lpstr>
      <vt:lpstr>Drop Box Utilization</vt:lpstr>
      <vt:lpstr>Canvass  Period</vt:lpstr>
      <vt:lpstr>Accessible Voting Tools and Resources</vt:lpstr>
      <vt:lpstr>Vote  Centers</vt:lpstr>
      <vt:lpstr>Drop  Boxes </vt:lpstr>
      <vt:lpstr>Voter Information Guide  </vt:lpstr>
      <vt:lpstr>Voter Information Guide   Accessibility RAVBM Page</vt:lpstr>
      <vt:lpstr>PowerPoint Presentation</vt:lpstr>
      <vt:lpstr>VCA  Postcard #2 </vt:lpstr>
      <vt:lpstr>Public Workshop(s)</vt:lpstr>
      <vt:lpstr>Election Feedback</vt:lpstr>
      <vt:lpstr>Actions Taken</vt:lpstr>
      <vt:lpstr>Actions Taken</vt:lpstr>
      <vt:lpstr>November 5, 2024  General Election </vt:lpstr>
      <vt:lpstr>PowerPoint Presentation</vt:lpstr>
      <vt:lpstr>PowerPoint Presentation</vt:lpstr>
      <vt:lpstr>PowerPoint Presentation</vt:lpstr>
    </vt:vector>
  </TitlesOfParts>
  <Company>Placer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Mirinda Glick</dc:creator>
  <cp:lastModifiedBy>Stacy Robinson</cp:lastModifiedBy>
  <cp:revision>134</cp:revision>
  <dcterms:created xsi:type="dcterms:W3CDTF">2015-10-30T22:27:13Z</dcterms:created>
  <dcterms:modified xsi:type="dcterms:W3CDTF">2024-06-07T17:27:06Z</dcterms:modified>
</cp:coreProperties>
</file>